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81" r:id="rId5"/>
    <p:sldId id="256" r:id="rId6"/>
    <p:sldId id="258" r:id="rId7"/>
    <p:sldId id="295" r:id="rId8"/>
    <p:sldId id="260" r:id="rId9"/>
    <p:sldId id="261" r:id="rId10"/>
    <p:sldId id="283" r:id="rId11"/>
    <p:sldId id="263" r:id="rId12"/>
    <p:sldId id="264" r:id="rId13"/>
    <p:sldId id="266" r:id="rId14"/>
    <p:sldId id="267" r:id="rId15"/>
    <p:sldId id="268" r:id="rId16"/>
    <p:sldId id="269" r:id="rId17"/>
    <p:sldId id="270" r:id="rId18"/>
    <p:sldId id="272" r:id="rId19"/>
    <p:sldId id="273" r:id="rId20"/>
    <p:sldId id="297" r:id="rId21"/>
    <p:sldId id="275" r:id="rId22"/>
    <p:sldId id="277" r:id="rId23"/>
    <p:sldId id="282" r:id="rId24"/>
    <p:sldId id="284" r:id="rId25"/>
    <p:sldId id="285" r:id="rId26"/>
    <p:sldId id="286" r:id="rId27"/>
    <p:sldId id="288" r:id="rId28"/>
    <p:sldId id="289" r:id="rId29"/>
    <p:sldId id="290" r:id="rId30"/>
    <p:sldId id="291" r:id="rId31"/>
    <p:sldId id="292" r:id="rId32"/>
    <p:sldId id="293" r:id="rId33"/>
    <p:sldId id="296" r:id="rId34"/>
  </p:sldIdLst>
  <p:sldSz cx="9144000" cy="5143500" type="screen16x9"/>
  <p:notesSz cx="6799263"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139407-51E9-9428-F0C3-E06B12507590}" name="Anja Hansen Knutsson" initials="AK" userId="S::anja.hansen.knutsson@regionvasterbotten.se::eba3ce04-9401-416d-8dda-e3a1f1e345b1" providerId="AD"/>
  <p188:author id="{F03804D4-47C3-DF9F-8F59-8203AC2C0260}" name="Gabriella Bandling" initials="GB" userId="S::gabriella.bandling@regionvasterbotten.se::e681d93d-499e-4faf-a210-806a6d202b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D41"/>
    <a:srgbClr val="BF488B"/>
    <a:srgbClr val="005093"/>
    <a:srgbClr val="D0DFEA"/>
    <a:srgbClr val="7030A0"/>
    <a:srgbClr val="005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1132B6-9BBB-4513-A8EF-608F93884F53}" v="4" dt="2026-05-07T09:01:05.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3699" autoAdjust="0"/>
  </p:normalViewPr>
  <p:slideViewPr>
    <p:cSldViewPr snapToGrid="0">
      <p:cViewPr>
        <p:scale>
          <a:sx n="180" d="100"/>
          <a:sy n="180" d="100"/>
        </p:scale>
        <p:origin x="160" y="1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 Hansen Knutsson" userId="eba3ce04-9401-416d-8dda-e3a1f1e345b1" providerId="ADAL" clId="{3D338478-E702-4BAC-B340-2895E23CD80F}"/>
    <pc:docChg chg="addSld delSld modSld">
      <pc:chgData name="Anja Hansen Knutsson" userId="eba3ce04-9401-416d-8dda-e3a1f1e345b1" providerId="ADAL" clId="{3D338478-E702-4BAC-B340-2895E23CD80F}" dt="2026-05-07T09:01:05.612" v="125"/>
      <pc:docMkLst>
        <pc:docMk/>
      </pc:docMkLst>
      <pc:sldChg chg="modSp mod">
        <pc:chgData name="Anja Hansen Knutsson" userId="eba3ce04-9401-416d-8dda-e3a1f1e345b1" providerId="ADAL" clId="{3D338478-E702-4BAC-B340-2895E23CD80F}" dt="2026-05-07T08:50:01.025" v="20" actId="962"/>
        <pc:sldMkLst>
          <pc:docMk/>
          <pc:sldMk cId="2685513844" sldId="261"/>
        </pc:sldMkLst>
        <pc:picChg chg="mod">
          <ac:chgData name="Anja Hansen Knutsson" userId="eba3ce04-9401-416d-8dda-e3a1f1e345b1" providerId="ADAL" clId="{3D338478-E702-4BAC-B340-2895E23CD80F}" dt="2026-05-07T08:50:01.025" v="20" actId="962"/>
          <ac:picMkLst>
            <pc:docMk/>
            <pc:sldMk cId="2685513844" sldId="261"/>
            <ac:picMk id="25" creationId="{6D35DBDF-ED2F-8659-5A89-D97A67835241}"/>
          </ac:picMkLst>
        </pc:picChg>
      </pc:sldChg>
      <pc:sldChg chg="modSp mod">
        <pc:chgData name="Anja Hansen Knutsson" userId="eba3ce04-9401-416d-8dda-e3a1f1e345b1" providerId="ADAL" clId="{3D338478-E702-4BAC-B340-2895E23CD80F}" dt="2026-05-07T08:52:17.315" v="22" actId="962"/>
        <pc:sldMkLst>
          <pc:docMk/>
          <pc:sldMk cId="400280969" sldId="269"/>
        </pc:sldMkLst>
        <pc:picChg chg="mod">
          <ac:chgData name="Anja Hansen Knutsson" userId="eba3ce04-9401-416d-8dda-e3a1f1e345b1" providerId="ADAL" clId="{3D338478-E702-4BAC-B340-2895E23CD80F}" dt="2026-05-07T08:52:17.315" v="22" actId="962"/>
          <ac:picMkLst>
            <pc:docMk/>
            <pc:sldMk cId="400280969" sldId="269"/>
            <ac:picMk id="38" creationId="{0145EE8F-C40A-6AE3-C14C-C3250EB78D16}"/>
          </ac:picMkLst>
        </pc:picChg>
      </pc:sldChg>
      <pc:sldChg chg="modSp mod modNotesTx">
        <pc:chgData name="Anja Hansen Knutsson" userId="eba3ce04-9401-416d-8dda-e3a1f1e345b1" providerId="ADAL" clId="{3D338478-E702-4BAC-B340-2895E23CD80F}" dt="2026-05-07T08:53:46.348" v="26" actId="20577"/>
        <pc:sldMkLst>
          <pc:docMk/>
          <pc:sldMk cId="21033031" sldId="270"/>
        </pc:sldMkLst>
        <pc:picChg chg="mod">
          <ac:chgData name="Anja Hansen Knutsson" userId="eba3ce04-9401-416d-8dda-e3a1f1e345b1" providerId="ADAL" clId="{3D338478-E702-4BAC-B340-2895E23CD80F}" dt="2026-05-07T08:53:22.875" v="24" actId="962"/>
          <ac:picMkLst>
            <pc:docMk/>
            <pc:sldMk cId="21033031" sldId="270"/>
            <ac:picMk id="5" creationId="{231EE623-0CF3-263A-47A8-AAAAE1E2214A}"/>
          </ac:picMkLst>
        </pc:picChg>
      </pc:sldChg>
      <pc:sldChg chg="modSp mod modNotesTx">
        <pc:chgData name="Anja Hansen Knutsson" userId="eba3ce04-9401-416d-8dda-e3a1f1e345b1" providerId="ADAL" clId="{3D338478-E702-4BAC-B340-2895E23CD80F}" dt="2026-05-07T08:55:02.441" v="28" actId="962"/>
        <pc:sldMkLst>
          <pc:docMk/>
          <pc:sldMk cId="787069595" sldId="272"/>
        </pc:sldMkLst>
        <pc:picChg chg="mod">
          <ac:chgData name="Anja Hansen Knutsson" userId="eba3ce04-9401-416d-8dda-e3a1f1e345b1" providerId="ADAL" clId="{3D338478-E702-4BAC-B340-2895E23CD80F}" dt="2026-05-07T08:55:02.441" v="28" actId="962"/>
          <ac:picMkLst>
            <pc:docMk/>
            <pc:sldMk cId="787069595" sldId="272"/>
            <ac:picMk id="20" creationId="{E8C7FF10-FD71-D93E-5765-74A13AD70753}"/>
          </ac:picMkLst>
        </pc:picChg>
      </pc:sldChg>
      <pc:sldChg chg="modSp del">
        <pc:chgData name="Anja Hansen Knutsson" userId="eba3ce04-9401-416d-8dda-e3a1f1e345b1" providerId="ADAL" clId="{3D338478-E702-4BAC-B340-2895E23CD80F}" dt="2026-05-07T08:30:57.794" v="2" actId="47"/>
        <pc:sldMkLst>
          <pc:docMk/>
          <pc:sldMk cId="4018588115" sldId="274"/>
        </pc:sldMkLst>
        <pc:spChg chg="mod">
          <ac:chgData name="Anja Hansen Knutsson" userId="eba3ce04-9401-416d-8dda-e3a1f1e345b1" providerId="ADAL" clId="{3D338478-E702-4BAC-B340-2895E23CD80F}" dt="2026-05-07T08:30:30.337" v="0"/>
          <ac:spMkLst>
            <pc:docMk/>
            <pc:sldMk cId="4018588115" sldId="274"/>
            <ac:spMk id="5" creationId="{3BBF610E-018F-9747-B125-82837215E97C}"/>
          </ac:spMkLst>
        </pc:spChg>
      </pc:sldChg>
      <pc:sldChg chg="modNotesTx">
        <pc:chgData name="Anja Hansen Knutsson" userId="eba3ce04-9401-416d-8dda-e3a1f1e345b1" providerId="ADAL" clId="{3D338478-E702-4BAC-B340-2895E23CD80F}" dt="2026-05-07T08:55:18.177" v="30" actId="6549"/>
        <pc:sldMkLst>
          <pc:docMk/>
          <pc:sldMk cId="2382528990" sldId="284"/>
        </pc:sldMkLst>
      </pc:sldChg>
      <pc:sldChg chg="modSp mod">
        <pc:chgData name="Anja Hansen Knutsson" userId="eba3ce04-9401-416d-8dda-e3a1f1e345b1" providerId="ADAL" clId="{3D338478-E702-4BAC-B340-2895E23CD80F}" dt="2026-05-07T08:57:05.132" v="64" actId="962"/>
        <pc:sldMkLst>
          <pc:docMk/>
          <pc:sldMk cId="3852110425" sldId="285"/>
        </pc:sldMkLst>
        <pc:picChg chg="mod">
          <ac:chgData name="Anja Hansen Knutsson" userId="eba3ce04-9401-416d-8dda-e3a1f1e345b1" providerId="ADAL" clId="{3D338478-E702-4BAC-B340-2895E23CD80F}" dt="2026-05-07T08:57:05.132" v="64" actId="962"/>
          <ac:picMkLst>
            <pc:docMk/>
            <pc:sldMk cId="3852110425" sldId="285"/>
            <ac:picMk id="4" creationId="{F8A1EAA6-98FC-4C41-B43D-BE7FDD1475FE}"/>
          </ac:picMkLst>
        </pc:picChg>
      </pc:sldChg>
      <pc:sldChg chg="modSp mod">
        <pc:chgData name="Anja Hansen Knutsson" userId="eba3ce04-9401-416d-8dda-e3a1f1e345b1" providerId="ADAL" clId="{3D338478-E702-4BAC-B340-2895E23CD80F}" dt="2026-05-07T08:58:28.877" v="82" actId="962"/>
        <pc:sldMkLst>
          <pc:docMk/>
          <pc:sldMk cId="3234910307" sldId="292"/>
        </pc:sldMkLst>
        <pc:picChg chg="mod">
          <ac:chgData name="Anja Hansen Knutsson" userId="eba3ce04-9401-416d-8dda-e3a1f1e345b1" providerId="ADAL" clId="{3D338478-E702-4BAC-B340-2895E23CD80F}" dt="2026-05-07T08:58:28.877" v="82" actId="962"/>
          <ac:picMkLst>
            <pc:docMk/>
            <pc:sldMk cId="3234910307" sldId="292"/>
            <ac:picMk id="7" creationId="{F4DA40C2-BB30-5BDE-426C-C8576E72ADA1}"/>
          </ac:picMkLst>
        </pc:picChg>
      </pc:sldChg>
      <pc:sldChg chg="modSp mod">
        <pc:chgData name="Anja Hansen Knutsson" userId="eba3ce04-9401-416d-8dda-e3a1f1e345b1" providerId="ADAL" clId="{3D338478-E702-4BAC-B340-2895E23CD80F}" dt="2026-05-07T08:59:56.287" v="120" actId="962"/>
        <pc:sldMkLst>
          <pc:docMk/>
          <pc:sldMk cId="2157556176" sldId="293"/>
        </pc:sldMkLst>
        <pc:picChg chg="mod">
          <ac:chgData name="Anja Hansen Knutsson" userId="eba3ce04-9401-416d-8dda-e3a1f1e345b1" providerId="ADAL" clId="{3D338478-E702-4BAC-B340-2895E23CD80F}" dt="2026-05-07T08:59:56.287" v="120" actId="962"/>
          <ac:picMkLst>
            <pc:docMk/>
            <pc:sldMk cId="2157556176" sldId="293"/>
            <ac:picMk id="30" creationId="{FB6F2359-FB19-B1BF-2B25-9796CB1AD2BF}"/>
          </ac:picMkLst>
        </pc:picChg>
      </pc:sldChg>
      <pc:sldChg chg="modSp add mod">
        <pc:chgData name="Anja Hansen Knutsson" userId="eba3ce04-9401-416d-8dda-e3a1f1e345b1" providerId="ADAL" clId="{3D338478-E702-4BAC-B340-2895E23CD80F}" dt="2026-05-07T09:01:05.612" v="125"/>
        <pc:sldMkLst>
          <pc:docMk/>
          <pc:sldMk cId="1485053225" sldId="297"/>
        </pc:sldMkLst>
        <pc:spChg chg="mod">
          <ac:chgData name="Anja Hansen Knutsson" userId="eba3ce04-9401-416d-8dda-e3a1f1e345b1" providerId="ADAL" clId="{3D338478-E702-4BAC-B340-2895E23CD80F}" dt="2026-05-07T09:00:57.706" v="122" actId="20577"/>
          <ac:spMkLst>
            <pc:docMk/>
            <pc:sldMk cId="1485053225" sldId="297"/>
            <ac:spMk id="5" creationId="{3BBF610E-018F-9747-B125-82837215E97C}"/>
          </ac:spMkLst>
        </pc:spChg>
        <pc:spChg chg="mod">
          <ac:chgData name="Anja Hansen Knutsson" userId="eba3ce04-9401-416d-8dda-e3a1f1e345b1" providerId="ADAL" clId="{3D338478-E702-4BAC-B340-2895E23CD80F}" dt="2026-05-07T09:01:05.612" v="125"/>
          <ac:spMkLst>
            <pc:docMk/>
            <pc:sldMk cId="1485053225" sldId="297"/>
            <ac:spMk id="6" creationId="{E5C24044-697C-CE4D-BE46-3E73942789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6490"/>
          </a:xfrm>
          <a:prstGeom prst="rect">
            <a:avLst/>
          </a:prstGeom>
        </p:spPr>
        <p:txBody>
          <a:bodyPr vert="horz" lIns="91029" tIns="45514" rIns="91029" bIns="45514" rtlCol="0"/>
          <a:lstStyle>
            <a:lvl1pPr algn="l">
              <a:defRPr sz="1200"/>
            </a:lvl1pPr>
          </a:lstStyle>
          <a:p>
            <a:endParaRPr lang="sv-SE"/>
          </a:p>
        </p:txBody>
      </p:sp>
      <p:sp>
        <p:nvSpPr>
          <p:cNvPr id="3" name="Platshållare för datum 2"/>
          <p:cNvSpPr>
            <a:spLocks noGrp="1"/>
          </p:cNvSpPr>
          <p:nvPr>
            <p:ph type="dt" idx="1"/>
          </p:nvPr>
        </p:nvSpPr>
        <p:spPr>
          <a:xfrm>
            <a:off x="3851342" y="0"/>
            <a:ext cx="2946347" cy="496490"/>
          </a:xfrm>
          <a:prstGeom prst="rect">
            <a:avLst/>
          </a:prstGeom>
        </p:spPr>
        <p:txBody>
          <a:bodyPr vert="horz" lIns="91029" tIns="45514" rIns="91029" bIns="45514" rtlCol="0"/>
          <a:lstStyle>
            <a:lvl1pPr algn="r">
              <a:defRPr sz="1200"/>
            </a:lvl1pPr>
          </a:lstStyle>
          <a:p>
            <a:fld id="{C51D43CF-4250-4FCC-9F87-67256B49C6C8}" type="datetimeFigureOut">
              <a:rPr lang="sv-SE" smtClean="0"/>
              <a:t>2026-05-08</a:t>
            </a:fld>
            <a:endParaRPr lang="sv-SE"/>
          </a:p>
        </p:txBody>
      </p:sp>
      <p:sp>
        <p:nvSpPr>
          <p:cNvPr id="4" name="Platshållare för bildobjekt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029" tIns="45514" rIns="91029" bIns="45514" rtlCol="0" anchor="ctr"/>
          <a:lstStyle/>
          <a:p>
            <a:endParaRPr lang="sv-SE"/>
          </a:p>
        </p:txBody>
      </p:sp>
      <p:sp>
        <p:nvSpPr>
          <p:cNvPr id="5" name="Platshållare för anteckningar 4"/>
          <p:cNvSpPr>
            <a:spLocks noGrp="1"/>
          </p:cNvSpPr>
          <p:nvPr>
            <p:ph type="body" sz="quarter" idx="3"/>
          </p:nvPr>
        </p:nvSpPr>
        <p:spPr>
          <a:xfrm>
            <a:off x="679927" y="4716661"/>
            <a:ext cx="5439410" cy="4468416"/>
          </a:xfrm>
          <a:prstGeom prst="rect">
            <a:avLst/>
          </a:prstGeom>
        </p:spPr>
        <p:txBody>
          <a:bodyPr vert="horz" lIns="91029" tIns="45514" rIns="91029" bIns="45514"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600"/>
            <a:ext cx="2946347" cy="496490"/>
          </a:xfrm>
          <a:prstGeom prst="rect">
            <a:avLst/>
          </a:prstGeom>
        </p:spPr>
        <p:txBody>
          <a:bodyPr vert="horz" lIns="91029" tIns="45514" rIns="91029" bIns="45514"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600"/>
            <a:ext cx="2946347" cy="496490"/>
          </a:xfrm>
          <a:prstGeom prst="rect">
            <a:avLst/>
          </a:prstGeom>
        </p:spPr>
        <p:txBody>
          <a:bodyPr vert="horz" lIns="91029" tIns="45514" rIns="91029" bIns="45514" rtlCol="0" anchor="b"/>
          <a:lstStyle>
            <a:lvl1pPr algn="r">
              <a:defRPr sz="1200"/>
            </a:lvl1pPr>
          </a:lstStyle>
          <a:p>
            <a:fld id="{E356CE4E-E75E-48D9-88FC-8D09A4C446AD}" type="slidenum">
              <a:rPr lang="sv-SE" smtClean="0"/>
              <a:t>‹#›</a:t>
            </a:fld>
            <a:endParaRPr lang="sv-SE"/>
          </a:p>
        </p:txBody>
      </p:sp>
    </p:spTree>
    <p:extLst>
      <p:ext uri="{BB962C8B-B14F-4D97-AF65-F5344CB8AC3E}">
        <p14:creationId xmlns:p14="http://schemas.microsoft.com/office/powerpoint/2010/main" val="2740849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1</a:t>
            </a:fld>
            <a:endParaRPr lang="sv-SE"/>
          </a:p>
        </p:txBody>
      </p:sp>
    </p:spTree>
    <p:extLst>
      <p:ext uri="{BB962C8B-B14F-4D97-AF65-F5344CB8AC3E}">
        <p14:creationId xmlns:p14="http://schemas.microsoft.com/office/powerpoint/2010/main" val="2994798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10</a:t>
            </a:fld>
            <a:endParaRPr lang="sv-SE"/>
          </a:p>
        </p:txBody>
      </p:sp>
    </p:spTree>
    <p:extLst>
      <p:ext uri="{BB962C8B-B14F-4D97-AF65-F5344CB8AC3E}">
        <p14:creationId xmlns:p14="http://schemas.microsoft.com/office/powerpoint/2010/main" val="2697069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11</a:t>
            </a:fld>
            <a:endParaRPr lang="sv-SE"/>
          </a:p>
        </p:txBody>
      </p:sp>
    </p:spTree>
    <p:extLst>
      <p:ext uri="{BB962C8B-B14F-4D97-AF65-F5344CB8AC3E}">
        <p14:creationId xmlns:p14="http://schemas.microsoft.com/office/powerpoint/2010/main" val="424839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12</a:t>
            </a:fld>
            <a:endParaRPr lang="sv-SE"/>
          </a:p>
        </p:txBody>
      </p:sp>
    </p:spTree>
    <p:extLst>
      <p:ext uri="{BB962C8B-B14F-4D97-AF65-F5344CB8AC3E}">
        <p14:creationId xmlns:p14="http://schemas.microsoft.com/office/powerpoint/2010/main" val="3053539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13</a:t>
            </a:fld>
            <a:endParaRPr lang="sv-SE"/>
          </a:p>
        </p:txBody>
      </p:sp>
    </p:spTree>
    <p:extLst>
      <p:ext uri="{BB962C8B-B14F-4D97-AF65-F5344CB8AC3E}">
        <p14:creationId xmlns:p14="http://schemas.microsoft.com/office/powerpoint/2010/main" val="981342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14</a:t>
            </a:fld>
            <a:endParaRPr lang="sv-SE"/>
          </a:p>
        </p:txBody>
      </p:sp>
    </p:spTree>
    <p:extLst>
      <p:ext uri="{BB962C8B-B14F-4D97-AF65-F5344CB8AC3E}">
        <p14:creationId xmlns:p14="http://schemas.microsoft.com/office/powerpoint/2010/main" val="3574829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15</a:t>
            </a:fld>
            <a:endParaRPr lang="sv-SE"/>
          </a:p>
        </p:txBody>
      </p:sp>
    </p:spTree>
    <p:extLst>
      <p:ext uri="{BB962C8B-B14F-4D97-AF65-F5344CB8AC3E}">
        <p14:creationId xmlns:p14="http://schemas.microsoft.com/office/powerpoint/2010/main" val="65909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16</a:t>
            </a:fld>
            <a:endParaRPr lang="sv-SE"/>
          </a:p>
        </p:txBody>
      </p:sp>
    </p:spTree>
    <p:extLst>
      <p:ext uri="{BB962C8B-B14F-4D97-AF65-F5344CB8AC3E}">
        <p14:creationId xmlns:p14="http://schemas.microsoft.com/office/powerpoint/2010/main" val="1080248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17</a:t>
            </a:fld>
            <a:endParaRPr lang="sv-SE"/>
          </a:p>
        </p:txBody>
      </p:sp>
    </p:spTree>
    <p:extLst>
      <p:ext uri="{BB962C8B-B14F-4D97-AF65-F5344CB8AC3E}">
        <p14:creationId xmlns:p14="http://schemas.microsoft.com/office/powerpoint/2010/main" val="2532249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18</a:t>
            </a:fld>
            <a:endParaRPr lang="sv-SE"/>
          </a:p>
        </p:txBody>
      </p:sp>
    </p:spTree>
    <p:extLst>
      <p:ext uri="{BB962C8B-B14F-4D97-AF65-F5344CB8AC3E}">
        <p14:creationId xmlns:p14="http://schemas.microsoft.com/office/powerpoint/2010/main" val="2081750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19</a:t>
            </a:fld>
            <a:endParaRPr lang="sv-SE"/>
          </a:p>
        </p:txBody>
      </p:sp>
    </p:spTree>
    <p:extLst>
      <p:ext uri="{BB962C8B-B14F-4D97-AF65-F5344CB8AC3E}">
        <p14:creationId xmlns:p14="http://schemas.microsoft.com/office/powerpoint/2010/main" val="2205756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2</a:t>
            </a:fld>
            <a:endParaRPr lang="sv-SE"/>
          </a:p>
        </p:txBody>
      </p:sp>
    </p:spTree>
    <p:extLst>
      <p:ext uri="{BB962C8B-B14F-4D97-AF65-F5344CB8AC3E}">
        <p14:creationId xmlns:p14="http://schemas.microsoft.com/office/powerpoint/2010/main" val="312794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20</a:t>
            </a:fld>
            <a:endParaRPr lang="sv-SE"/>
          </a:p>
        </p:txBody>
      </p:sp>
    </p:spTree>
    <p:extLst>
      <p:ext uri="{BB962C8B-B14F-4D97-AF65-F5344CB8AC3E}">
        <p14:creationId xmlns:p14="http://schemas.microsoft.com/office/powerpoint/2010/main" val="3328096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21</a:t>
            </a:fld>
            <a:endParaRPr lang="sv-SE"/>
          </a:p>
        </p:txBody>
      </p:sp>
    </p:spTree>
    <p:extLst>
      <p:ext uri="{BB962C8B-B14F-4D97-AF65-F5344CB8AC3E}">
        <p14:creationId xmlns:p14="http://schemas.microsoft.com/office/powerpoint/2010/main" val="4003951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22</a:t>
            </a:fld>
            <a:endParaRPr lang="sv-SE"/>
          </a:p>
        </p:txBody>
      </p:sp>
    </p:spTree>
    <p:extLst>
      <p:ext uri="{BB962C8B-B14F-4D97-AF65-F5344CB8AC3E}">
        <p14:creationId xmlns:p14="http://schemas.microsoft.com/office/powerpoint/2010/main" val="4037600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23</a:t>
            </a:fld>
            <a:endParaRPr lang="sv-SE"/>
          </a:p>
        </p:txBody>
      </p:sp>
    </p:spTree>
    <p:extLst>
      <p:ext uri="{BB962C8B-B14F-4D97-AF65-F5344CB8AC3E}">
        <p14:creationId xmlns:p14="http://schemas.microsoft.com/office/powerpoint/2010/main" val="1832256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24</a:t>
            </a:fld>
            <a:endParaRPr lang="sv-SE"/>
          </a:p>
        </p:txBody>
      </p:sp>
    </p:spTree>
    <p:extLst>
      <p:ext uri="{BB962C8B-B14F-4D97-AF65-F5344CB8AC3E}">
        <p14:creationId xmlns:p14="http://schemas.microsoft.com/office/powerpoint/2010/main" val="3440175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25</a:t>
            </a:fld>
            <a:endParaRPr lang="sv-SE"/>
          </a:p>
        </p:txBody>
      </p:sp>
    </p:spTree>
    <p:extLst>
      <p:ext uri="{BB962C8B-B14F-4D97-AF65-F5344CB8AC3E}">
        <p14:creationId xmlns:p14="http://schemas.microsoft.com/office/powerpoint/2010/main" val="3002704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26</a:t>
            </a:fld>
            <a:endParaRPr lang="sv-SE"/>
          </a:p>
        </p:txBody>
      </p:sp>
    </p:spTree>
    <p:extLst>
      <p:ext uri="{BB962C8B-B14F-4D97-AF65-F5344CB8AC3E}">
        <p14:creationId xmlns:p14="http://schemas.microsoft.com/office/powerpoint/2010/main" val="2253429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27</a:t>
            </a:fld>
            <a:endParaRPr lang="sv-SE"/>
          </a:p>
        </p:txBody>
      </p:sp>
    </p:spTree>
    <p:extLst>
      <p:ext uri="{BB962C8B-B14F-4D97-AF65-F5344CB8AC3E}">
        <p14:creationId xmlns:p14="http://schemas.microsoft.com/office/powerpoint/2010/main" val="1982551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28</a:t>
            </a:fld>
            <a:endParaRPr lang="sv-SE"/>
          </a:p>
        </p:txBody>
      </p:sp>
    </p:spTree>
    <p:extLst>
      <p:ext uri="{BB962C8B-B14F-4D97-AF65-F5344CB8AC3E}">
        <p14:creationId xmlns:p14="http://schemas.microsoft.com/office/powerpoint/2010/main" val="2087952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29</a:t>
            </a:fld>
            <a:endParaRPr lang="sv-SE"/>
          </a:p>
        </p:txBody>
      </p:sp>
    </p:spTree>
    <p:extLst>
      <p:ext uri="{BB962C8B-B14F-4D97-AF65-F5344CB8AC3E}">
        <p14:creationId xmlns:p14="http://schemas.microsoft.com/office/powerpoint/2010/main" val="1959780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3</a:t>
            </a:fld>
            <a:endParaRPr lang="sv-SE"/>
          </a:p>
        </p:txBody>
      </p:sp>
    </p:spTree>
    <p:extLst>
      <p:ext uri="{BB962C8B-B14F-4D97-AF65-F5344CB8AC3E}">
        <p14:creationId xmlns:p14="http://schemas.microsoft.com/office/powerpoint/2010/main" val="2392408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30</a:t>
            </a:fld>
            <a:endParaRPr lang="sv-SE"/>
          </a:p>
        </p:txBody>
      </p:sp>
    </p:spTree>
    <p:extLst>
      <p:ext uri="{BB962C8B-B14F-4D97-AF65-F5344CB8AC3E}">
        <p14:creationId xmlns:p14="http://schemas.microsoft.com/office/powerpoint/2010/main" val="1085300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E69BD-D97D-1815-5173-912C3A07592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31F8610-1E59-845B-F0D5-DB92015A4E2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6E08D42-7332-FC5C-A5E5-A22BDD2D552E}"/>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3B0400F-C9A3-BAB3-7329-2706AAC46A98}"/>
              </a:ext>
            </a:extLst>
          </p:cNvPr>
          <p:cNvSpPr>
            <a:spLocks noGrp="1"/>
          </p:cNvSpPr>
          <p:nvPr>
            <p:ph type="sldNum" sz="quarter" idx="5"/>
          </p:nvPr>
        </p:nvSpPr>
        <p:spPr/>
        <p:txBody>
          <a:bodyPr/>
          <a:lstStyle/>
          <a:p>
            <a:fld id="{E356CE4E-E75E-48D9-88FC-8D09A4C446AD}" type="slidenum">
              <a:rPr lang="sv-SE" smtClean="0"/>
              <a:t>4</a:t>
            </a:fld>
            <a:endParaRPr lang="sv-SE"/>
          </a:p>
        </p:txBody>
      </p:sp>
    </p:spTree>
    <p:extLst>
      <p:ext uri="{BB962C8B-B14F-4D97-AF65-F5344CB8AC3E}">
        <p14:creationId xmlns:p14="http://schemas.microsoft.com/office/powerpoint/2010/main" val="224837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5</a:t>
            </a:fld>
            <a:endParaRPr lang="sv-SE"/>
          </a:p>
        </p:txBody>
      </p:sp>
    </p:spTree>
    <p:extLst>
      <p:ext uri="{BB962C8B-B14F-4D97-AF65-F5344CB8AC3E}">
        <p14:creationId xmlns:p14="http://schemas.microsoft.com/office/powerpoint/2010/main" val="280034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6</a:t>
            </a:fld>
            <a:endParaRPr lang="sv-SE"/>
          </a:p>
        </p:txBody>
      </p:sp>
    </p:spTree>
    <p:extLst>
      <p:ext uri="{BB962C8B-B14F-4D97-AF65-F5344CB8AC3E}">
        <p14:creationId xmlns:p14="http://schemas.microsoft.com/office/powerpoint/2010/main" val="120780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7</a:t>
            </a:fld>
            <a:endParaRPr lang="sv-SE"/>
          </a:p>
        </p:txBody>
      </p:sp>
    </p:spTree>
    <p:extLst>
      <p:ext uri="{BB962C8B-B14F-4D97-AF65-F5344CB8AC3E}">
        <p14:creationId xmlns:p14="http://schemas.microsoft.com/office/powerpoint/2010/main" val="2547580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8</a:t>
            </a:fld>
            <a:endParaRPr lang="sv-SE"/>
          </a:p>
        </p:txBody>
      </p:sp>
    </p:spTree>
    <p:extLst>
      <p:ext uri="{BB962C8B-B14F-4D97-AF65-F5344CB8AC3E}">
        <p14:creationId xmlns:p14="http://schemas.microsoft.com/office/powerpoint/2010/main" val="693748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56CE4E-E75E-48D9-88FC-8D09A4C446AD}" type="slidenum">
              <a:rPr lang="sv-SE" smtClean="0"/>
              <a:t>9</a:t>
            </a:fld>
            <a:endParaRPr lang="sv-SE"/>
          </a:p>
        </p:txBody>
      </p:sp>
    </p:spTree>
    <p:extLst>
      <p:ext uri="{BB962C8B-B14F-4D97-AF65-F5344CB8AC3E}">
        <p14:creationId xmlns:p14="http://schemas.microsoft.com/office/powerpoint/2010/main" val="2970503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å bakgrundsplatts">
    <p:spTree>
      <p:nvGrpSpPr>
        <p:cNvPr id="1" name=""/>
        <p:cNvGrpSpPr/>
        <p:nvPr/>
      </p:nvGrpSpPr>
      <p:grpSpPr>
        <a:xfrm>
          <a:off x="0" y="0"/>
          <a:ext cx="0" cy="0"/>
          <a:chOff x="0" y="0"/>
          <a:chExt cx="0" cy="0"/>
        </a:xfrm>
      </p:grpSpPr>
      <p:pic>
        <p:nvPicPr>
          <p:cNvPr id="4" name="Bildobjekt 3"/>
          <p:cNvPicPr>
            <a:picLocks/>
          </p:cNvPicPr>
          <p:nvPr userDrawn="1"/>
        </p:nvPicPr>
        <p:blipFill rotWithShape="1">
          <a:blip r:embed="rId2" cstate="print">
            <a:extLst>
              <a:ext uri="{28A0092B-C50C-407E-A947-70E740481C1C}">
                <a14:useLocalDpi xmlns:a14="http://schemas.microsoft.com/office/drawing/2010/main"/>
              </a:ext>
            </a:extLst>
          </a:blip>
          <a:srcRect t="1" b="41032"/>
          <a:stretch/>
        </p:blipFill>
        <p:spPr bwMode="auto">
          <a:xfrm>
            <a:off x="0" y="-2"/>
            <a:ext cx="9147670" cy="41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ubrik 1"/>
          <p:cNvSpPr>
            <a:spLocks noGrp="1"/>
          </p:cNvSpPr>
          <p:nvPr>
            <p:ph type="ctrTitle"/>
          </p:nvPr>
        </p:nvSpPr>
        <p:spPr>
          <a:xfrm>
            <a:off x="755650" y="1168004"/>
            <a:ext cx="7704139" cy="756084"/>
          </a:xfrm>
        </p:spPr>
        <p:txBody>
          <a:bodyPr>
            <a:noAutofit/>
          </a:bodyPr>
          <a:lstStyle>
            <a:lvl1pPr algn="l">
              <a:defRPr sz="4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24427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Rubrik + Brödtext, ljus bakgrund, Kapitelmärknin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FB7DD71-2BB3-E140-86D0-C985F652F900}"/>
              </a:ext>
            </a:extLst>
          </p:cNvPr>
          <p:cNvPicPr>
            <a:picLocks/>
          </p:cNvPicPr>
          <p:nvPr userDrawn="1"/>
        </p:nvPicPr>
        <p:blipFill rotWithShape="1">
          <a:blip r:embed="rId2" cstate="print">
            <a:extLst>
              <a:ext uri="{28A0092B-C50C-407E-A947-70E740481C1C}">
                <a14:useLocalDpi xmlns:a14="http://schemas.microsoft.com/office/drawing/2010/main"/>
              </a:ext>
            </a:extLst>
          </a:blip>
          <a:srcRect b="40958"/>
          <a:stretch/>
        </p:blipFill>
        <p:spPr bwMode="auto">
          <a:xfrm>
            <a:off x="0" y="-3"/>
            <a:ext cx="9147600" cy="419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tshållare för text 3"/>
          <p:cNvSpPr>
            <a:spLocks noGrp="1"/>
          </p:cNvSpPr>
          <p:nvPr>
            <p:ph type="body" sz="quarter" idx="10"/>
          </p:nvPr>
        </p:nvSpPr>
        <p:spPr>
          <a:xfrm>
            <a:off x="760578" y="568325"/>
            <a:ext cx="7704139" cy="590551"/>
          </a:xfrm>
        </p:spPr>
        <p:txBody>
          <a:bodyPr anchor="ctr">
            <a:noAutofit/>
          </a:bodyPr>
          <a:lstStyle>
            <a:lvl1pPr marL="0" indent="0" algn="l">
              <a:buNone/>
              <a:defRPr sz="3000">
                <a:solidFill>
                  <a:srgbClr val="0050A0"/>
                </a:solidFill>
                <a:latin typeface="+mj-lt"/>
                <a:cs typeface="Arial" panose="020B0604020202020204" pitchFamily="34" charset="0"/>
              </a:defRPr>
            </a:lvl1pPr>
          </a:lstStyle>
          <a:p>
            <a:pPr lvl="0"/>
            <a:r>
              <a:rPr lang="sv-SE"/>
              <a:t>Redigera format för bakgrundstext</a:t>
            </a:r>
          </a:p>
        </p:txBody>
      </p:sp>
      <p:sp>
        <p:nvSpPr>
          <p:cNvPr id="5" name="Platshållare för text 5"/>
          <p:cNvSpPr>
            <a:spLocks noGrp="1"/>
          </p:cNvSpPr>
          <p:nvPr>
            <p:ph type="body" sz="quarter" idx="11"/>
          </p:nvPr>
        </p:nvSpPr>
        <p:spPr>
          <a:xfrm>
            <a:off x="755650" y="1336769"/>
            <a:ext cx="7704139" cy="2603134"/>
          </a:xfrm>
        </p:spPr>
        <p:txBody>
          <a:bodyPr>
            <a:noAutofit/>
          </a:bodyPr>
          <a:lstStyle>
            <a:lvl1pPr marL="0" indent="0">
              <a:spcBef>
                <a:spcPts val="600"/>
              </a:spcBef>
              <a:spcAft>
                <a:spcPts val="600"/>
              </a:spcAft>
              <a:buNone/>
              <a:defRPr sz="2000">
                <a:solidFill>
                  <a:schemeClr val="tx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a:t>Redigera format för bakgrundstext</a:t>
            </a:r>
          </a:p>
        </p:txBody>
      </p:sp>
      <p:sp>
        <p:nvSpPr>
          <p:cNvPr id="6" name="Platshållare för text 5"/>
          <p:cNvSpPr>
            <a:spLocks noGrp="1"/>
          </p:cNvSpPr>
          <p:nvPr>
            <p:ph type="body" sz="quarter" idx="13"/>
          </p:nvPr>
        </p:nvSpPr>
        <p:spPr>
          <a:xfrm>
            <a:off x="395288" y="249083"/>
            <a:ext cx="8064500" cy="160492"/>
          </a:xfrm>
        </p:spPr>
        <p:txBody>
          <a:bodyPr anchor="ctr">
            <a:noAutofit/>
          </a:bodyPr>
          <a:lstStyle>
            <a:lvl1pPr marL="0" indent="0">
              <a:buFontTx/>
              <a:buNone/>
              <a:defRPr sz="1000" b="1">
                <a:solidFill>
                  <a:srgbClr val="0050A0"/>
                </a:solidFill>
                <a:latin typeface="+mj-lt"/>
                <a:cs typeface="Arial" panose="020B0604020202020204" pitchFamily="34" charset="0"/>
              </a:defRPr>
            </a:lvl1pPr>
          </a:lstStyle>
          <a:p>
            <a:pPr lvl="0"/>
            <a:r>
              <a:rPr lang="sv-SE"/>
              <a:t>Redigera format för bakgrundstext</a:t>
            </a:r>
          </a:p>
        </p:txBody>
      </p:sp>
    </p:spTree>
    <p:extLst>
      <p:ext uri="{BB962C8B-B14F-4D97-AF65-F5344CB8AC3E}">
        <p14:creationId xmlns:p14="http://schemas.microsoft.com/office/powerpoint/2010/main" val="662332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Rubrik + Brödtext, ljus bakgrund, Kapitelmärknin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ACED7FC-43C7-894A-A901-859E163D61C4}"/>
              </a:ext>
            </a:extLst>
          </p:cNvPr>
          <p:cNvSpPr/>
          <p:nvPr userDrawn="1"/>
        </p:nvSpPr>
        <p:spPr>
          <a:xfrm>
            <a:off x="0" y="0"/>
            <a:ext cx="9144000" cy="41957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text 3"/>
          <p:cNvSpPr>
            <a:spLocks noGrp="1"/>
          </p:cNvSpPr>
          <p:nvPr>
            <p:ph type="body" sz="quarter" idx="10"/>
          </p:nvPr>
        </p:nvSpPr>
        <p:spPr>
          <a:xfrm>
            <a:off x="760578" y="568325"/>
            <a:ext cx="7704139" cy="590551"/>
          </a:xfrm>
        </p:spPr>
        <p:txBody>
          <a:bodyPr anchor="ctr">
            <a:noAutofit/>
          </a:bodyPr>
          <a:lstStyle>
            <a:lvl1pPr marL="0" indent="0" algn="l">
              <a:buNone/>
              <a:defRPr sz="3000">
                <a:solidFill>
                  <a:srgbClr val="0050A0"/>
                </a:solidFill>
                <a:latin typeface="+mj-lt"/>
                <a:cs typeface="Arial" panose="020B0604020202020204" pitchFamily="34" charset="0"/>
              </a:defRPr>
            </a:lvl1pPr>
          </a:lstStyle>
          <a:p>
            <a:pPr lvl="0"/>
            <a:r>
              <a:rPr lang="sv-SE"/>
              <a:t>Redigera format för bakgrundstext</a:t>
            </a:r>
          </a:p>
        </p:txBody>
      </p:sp>
      <p:sp>
        <p:nvSpPr>
          <p:cNvPr id="5" name="Platshållare för text 5"/>
          <p:cNvSpPr>
            <a:spLocks noGrp="1"/>
          </p:cNvSpPr>
          <p:nvPr>
            <p:ph type="body" sz="quarter" idx="11"/>
          </p:nvPr>
        </p:nvSpPr>
        <p:spPr>
          <a:xfrm>
            <a:off x="755650" y="1336769"/>
            <a:ext cx="7704139" cy="2603134"/>
          </a:xfrm>
        </p:spPr>
        <p:txBody>
          <a:bodyPr>
            <a:noAutofit/>
          </a:bodyPr>
          <a:lstStyle>
            <a:lvl1pPr marL="0" indent="0">
              <a:spcBef>
                <a:spcPts val="600"/>
              </a:spcBef>
              <a:spcAft>
                <a:spcPts val="600"/>
              </a:spcAft>
              <a:buNone/>
              <a:defRPr sz="2000">
                <a:solidFill>
                  <a:schemeClr val="tx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a:t>Redigera format för bakgrundstext</a:t>
            </a:r>
          </a:p>
        </p:txBody>
      </p:sp>
      <p:sp>
        <p:nvSpPr>
          <p:cNvPr id="6" name="Platshållare för text 5"/>
          <p:cNvSpPr>
            <a:spLocks noGrp="1"/>
          </p:cNvSpPr>
          <p:nvPr>
            <p:ph type="body" sz="quarter" idx="13"/>
          </p:nvPr>
        </p:nvSpPr>
        <p:spPr>
          <a:xfrm>
            <a:off x="395288" y="249083"/>
            <a:ext cx="8064500" cy="160492"/>
          </a:xfrm>
        </p:spPr>
        <p:txBody>
          <a:bodyPr anchor="ctr">
            <a:noAutofit/>
          </a:bodyPr>
          <a:lstStyle>
            <a:lvl1pPr marL="0" indent="0">
              <a:buFontTx/>
              <a:buNone/>
              <a:defRPr sz="1000" b="1">
                <a:solidFill>
                  <a:srgbClr val="0050A0"/>
                </a:solidFill>
                <a:latin typeface="+mj-lt"/>
                <a:cs typeface="Arial" panose="020B0604020202020204" pitchFamily="34" charset="0"/>
              </a:defRPr>
            </a:lvl1pPr>
          </a:lstStyle>
          <a:p>
            <a:pPr lvl="0"/>
            <a:r>
              <a:rPr lang="sv-SE"/>
              <a:t>Redigera format för bakgrundstext</a:t>
            </a:r>
          </a:p>
        </p:txBody>
      </p:sp>
    </p:spTree>
    <p:extLst>
      <p:ext uri="{BB962C8B-B14F-4D97-AF65-F5344CB8AC3E}">
        <p14:creationId xmlns:p14="http://schemas.microsoft.com/office/powerpoint/2010/main" val="2709560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på Bild">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192588"/>
          </a:xfrm>
          <a:prstGeom prst="rect">
            <a:avLst/>
          </a:prstGeom>
        </p:spPr>
      </p:pic>
      <p:sp>
        <p:nvSpPr>
          <p:cNvPr id="5" name="Platshållare för bild 4"/>
          <p:cNvSpPr>
            <a:spLocks noGrp="1"/>
          </p:cNvSpPr>
          <p:nvPr>
            <p:ph type="pic" sz="quarter" idx="10"/>
          </p:nvPr>
        </p:nvSpPr>
        <p:spPr>
          <a:xfrm>
            <a:off x="0" y="1"/>
            <a:ext cx="9144000" cy="4192587"/>
          </a:xfrm>
        </p:spPr>
        <p:txBody>
          <a:bodyPr/>
          <a:lstStyle>
            <a:lvl1pPr marL="0" indent="0">
              <a:buNone/>
              <a:defRPr/>
            </a:lvl1pPr>
          </a:lstStyle>
          <a:p>
            <a:r>
              <a:rPr lang="sv-SE"/>
              <a:t>Klicka på ikonen för att lägga till en bild</a:t>
            </a:r>
          </a:p>
        </p:txBody>
      </p:sp>
      <p:sp>
        <p:nvSpPr>
          <p:cNvPr id="2" name="Rubrik 1"/>
          <p:cNvSpPr>
            <a:spLocks noGrp="1"/>
          </p:cNvSpPr>
          <p:nvPr>
            <p:ph type="ctrTitle"/>
          </p:nvPr>
        </p:nvSpPr>
        <p:spPr>
          <a:xfrm>
            <a:off x="762549" y="1168004"/>
            <a:ext cx="7704139" cy="756084"/>
          </a:xfrm>
        </p:spPr>
        <p:txBody>
          <a:bodyPr>
            <a:noAutofit/>
          </a:bodyPr>
          <a:lstStyle>
            <a:lvl1pPr algn="l">
              <a:defRPr sz="4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827758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ubrik och punktlista + kapitelmärkning">
    <p:spTree>
      <p:nvGrpSpPr>
        <p:cNvPr id="1" name=""/>
        <p:cNvGrpSpPr/>
        <p:nvPr/>
      </p:nvGrpSpPr>
      <p:grpSpPr>
        <a:xfrm>
          <a:off x="0" y="0"/>
          <a:ext cx="0" cy="0"/>
          <a:chOff x="0" y="0"/>
          <a:chExt cx="0" cy="0"/>
        </a:xfrm>
      </p:grpSpPr>
      <p:sp>
        <p:nvSpPr>
          <p:cNvPr id="2" name="Rubrik 1"/>
          <p:cNvSpPr>
            <a:spLocks noGrp="1"/>
          </p:cNvSpPr>
          <p:nvPr>
            <p:ph type="title"/>
          </p:nvPr>
        </p:nvSpPr>
        <p:spPr>
          <a:xfrm>
            <a:off x="761565" y="573881"/>
            <a:ext cx="7704139" cy="584994"/>
          </a:xfrm>
        </p:spPr>
        <p:txBody>
          <a:bodyPr>
            <a:noAutofit/>
          </a:bodyPr>
          <a:lstStyle>
            <a:lvl1pPr algn="l">
              <a:defRPr sz="3000">
                <a:solidFill>
                  <a:srgbClr val="0050A0"/>
                </a:solidFill>
              </a:defRPr>
            </a:lvl1pPr>
          </a:lstStyle>
          <a:p>
            <a:r>
              <a:rPr lang="sv-SE"/>
              <a:t>Klicka här för att ändra mall för rubrikformat</a:t>
            </a:r>
          </a:p>
        </p:txBody>
      </p:sp>
      <p:sp>
        <p:nvSpPr>
          <p:cNvPr id="8" name="Platshållare för text 7"/>
          <p:cNvSpPr>
            <a:spLocks noGrp="1"/>
          </p:cNvSpPr>
          <p:nvPr>
            <p:ph type="body" sz="quarter" idx="10"/>
          </p:nvPr>
        </p:nvSpPr>
        <p:spPr>
          <a:xfrm>
            <a:off x="761564" y="1329929"/>
            <a:ext cx="7698223" cy="2609973"/>
          </a:xfrm>
        </p:spPr>
        <p:txBody>
          <a:bodyPr>
            <a:noAutofit/>
          </a:bodyPr>
          <a:lstStyle>
            <a:lvl1pPr>
              <a:buClr>
                <a:srgbClr val="0050A0"/>
              </a:buClr>
              <a:defRPr sz="2000">
                <a:solidFill>
                  <a:schemeClr val="tx1"/>
                </a:solidFill>
                <a:latin typeface="+mn-lt"/>
                <a:cs typeface="Arial" panose="020B0604020202020204" pitchFamily="34" charset="0"/>
              </a:defRPr>
            </a:lvl1pPr>
            <a:lvl2pPr marL="742950" indent="-285750">
              <a:buClr>
                <a:srgbClr val="0050A0"/>
              </a:buClr>
              <a:buFont typeface="Arial" panose="020B0604020202020204" pitchFamily="34" charset="0"/>
              <a:buChar char="•"/>
              <a:defRPr sz="1800">
                <a:solidFill>
                  <a:schemeClr val="tx1"/>
                </a:solidFill>
                <a:latin typeface="+mn-lt"/>
                <a:cs typeface="Arial" panose="020B0604020202020204" pitchFamily="34" charset="0"/>
              </a:defRPr>
            </a:lvl2pPr>
            <a:lvl3pPr marL="1143000" indent="-228600">
              <a:buClr>
                <a:srgbClr val="0050A0"/>
              </a:buClr>
              <a:buFont typeface="Arial" panose="020B0604020202020204" pitchFamily="34" charset="0"/>
              <a:buChar char="•"/>
              <a:defRPr sz="1600">
                <a:solidFill>
                  <a:schemeClr val="tx1"/>
                </a:solidFill>
                <a:latin typeface="+mn-lt"/>
                <a:cs typeface="Arial" panose="020B0604020202020204" pitchFamily="34" charset="0"/>
              </a:defRPr>
            </a:lvl3pPr>
            <a:lvl4pPr marL="1600200" indent="-228600">
              <a:buClr>
                <a:srgbClr val="0050A0"/>
              </a:buClr>
              <a:buFont typeface="Arial" panose="020B0604020202020204" pitchFamily="34" charset="0"/>
              <a:buChar char="•"/>
              <a:defRPr sz="1400">
                <a:solidFill>
                  <a:schemeClr val="tx1"/>
                </a:solidFill>
                <a:latin typeface="+mn-lt"/>
                <a:cs typeface="Arial" panose="020B0604020202020204" pitchFamily="34" charset="0"/>
              </a:defRPr>
            </a:lvl4pPr>
            <a:lvl5pPr marL="2057400" indent="-228600">
              <a:buClr>
                <a:srgbClr val="0050A0"/>
              </a:buClr>
              <a:buFont typeface="Arial" panose="020B0604020202020204" pitchFamily="34" charset="0"/>
              <a:buChar char="•"/>
              <a:defRPr sz="1200">
                <a:solidFill>
                  <a:schemeClr val="tx1"/>
                </a:solidFill>
                <a:latin typeface="+mn-lt"/>
                <a:cs typeface="Arial" panose="020B0604020202020204" pitchFamily="34" charset="0"/>
              </a:defRPr>
            </a:lvl5pPr>
          </a:lstStyle>
          <a:p>
            <a:pPr lvl="0"/>
            <a:r>
              <a:rPr lang="sv-SE"/>
              <a:t>Redigera format för bakgrundstext
Nivå två
Nivå tre
Nivå fyra
Nivå fem</a:t>
            </a:r>
          </a:p>
        </p:txBody>
      </p:sp>
      <p:sp>
        <p:nvSpPr>
          <p:cNvPr id="6" name="Platshållare för text 5"/>
          <p:cNvSpPr>
            <a:spLocks noGrp="1"/>
          </p:cNvSpPr>
          <p:nvPr>
            <p:ph type="body" sz="quarter" idx="11"/>
          </p:nvPr>
        </p:nvSpPr>
        <p:spPr>
          <a:xfrm>
            <a:off x="396000" y="248400"/>
            <a:ext cx="8063787" cy="161175"/>
          </a:xfrm>
        </p:spPr>
        <p:txBody>
          <a:bodyPr anchor="ctr">
            <a:noAutofit/>
          </a:bodyPr>
          <a:lstStyle>
            <a:lvl1pPr marL="0" indent="0">
              <a:buFontTx/>
              <a:buNone/>
              <a:defRPr sz="1000" b="1">
                <a:solidFill>
                  <a:srgbClr val="0050A0"/>
                </a:solidFill>
                <a:latin typeface="+mn-lt"/>
                <a:cs typeface="Arial" panose="020B0604020202020204" pitchFamily="34" charset="0"/>
              </a:defRPr>
            </a:lvl1pPr>
          </a:lstStyle>
          <a:p>
            <a:pPr lvl="0"/>
            <a:r>
              <a:rPr lang="sv-SE"/>
              <a:t>Redigera format för bakgrundstext</a:t>
            </a:r>
          </a:p>
        </p:txBody>
      </p:sp>
    </p:spTree>
    <p:extLst>
      <p:ext uri="{BB962C8B-B14F-4D97-AF65-F5344CB8AC3E}">
        <p14:creationId xmlns:p14="http://schemas.microsoft.com/office/powerpoint/2010/main" val="203313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Brödtext, Bild, Kapitelmärkning">
    <p:spTree>
      <p:nvGrpSpPr>
        <p:cNvPr id="1" name=""/>
        <p:cNvGrpSpPr/>
        <p:nvPr/>
      </p:nvGrpSpPr>
      <p:grpSpPr>
        <a:xfrm>
          <a:off x="0" y="0"/>
          <a:ext cx="0" cy="0"/>
          <a:chOff x="0" y="0"/>
          <a:chExt cx="0" cy="0"/>
        </a:xfrm>
      </p:grpSpPr>
      <p:sp>
        <p:nvSpPr>
          <p:cNvPr id="4" name="Platshållare för text 3"/>
          <p:cNvSpPr>
            <a:spLocks noGrp="1"/>
          </p:cNvSpPr>
          <p:nvPr>
            <p:ph type="body" sz="quarter" idx="10"/>
          </p:nvPr>
        </p:nvSpPr>
        <p:spPr>
          <a:xfrm>
            <a:off x="755650" y="573882"/>
            <a:ext cx="3816350" cy="584993"/>
          </a:xfrm>
        </p:spPr>
        <p:txBody>
          <a:bodyPr anchor="ctr">
            <a:noAutofit/>
          </a:bodyPr>
          <a:lstStyle>
            <a:lvl1pPr marL="0" indent="0" algn="l">
              <a:buNone/>
              <a:defRPr sz="3000">
                <a:solidFill>
                  <a:srgbClr val="0050A0"/>
                </a:solidFill>
                <a:latin typeface="+mj-lt"/>
                <a:cs typeface="Arial" panose="020B0604020202020204" pitchFamily="34" charset="0"/>
              </a:defRPr>
            </a:lvl1pPr>
          </a:lstStyle>
          <a:p>
            <a:pPr lvl="0"/>
            <a:r>
              <a:rPr lang="sv-SE"/>
              <a:t>Redigera format för bakgrundstext</a:t>
            </a:r>
          </a:p>
        </p:txBody>
      </p:sp>
      <p:sp>
        <p:nvSpPr>
          <p:cNvPr id="6" name="Platshållare för text 5"/>
          <p:cNvSpPr>
            <a:spLocks noGrp="1"/>
          </p:cNvSpPr>
          <p:nvPr>
            <p:ph type="body" sz="quarter" idx="11"/>
          </p:nvPr>
        </p:nvSpPr>
        <p:spPr>
          <a:xfrm>
            <a:off x="755650" y="1330110"/>
            <a:ext cx="3816350" cy="2862081"/>
          </a:xfrm>
        </p:spPr>
        <p:txBody>
          <a:bodyPr>
            <a:noAutofit/>
          </a:bodyPr>
          <a:lstStyle>
            <a:lvl1pPr marL="0" indent="0">
              <a:spcBef>
                <a:spcPts val="600"/>
              </a:spcBef>
              <a:spcAft>
                <a:spcPts val="600"/>
              </a:spcAft>
              <a:buNone/>
              <a:defRPr sz="2000">
                <a:solidFill>
                  <a:schemeClr val="tx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a:t>Redigera format för bakgrundstext</a:t>
            </a:r>
          </a:p>
        </p:txBody>
      </p:sp>
      <p:sp>
        <p:nvSpPr>
          <p:cNvPr id="9" name="Platshållare för bild 8"/>
          <p:cNvSpPr>
            <a:spLocks noGrp="1"/>
          </p:cNvSpPr>
          <p:nvPr>
            <p:ph type="pic" sz="quarter" idx="12"/>
          </p:nvPr>
        </p:nvSpPr>
        <p:spPr>
          <a:xfrm>
            <a:off x="4859788" y="573882"/>
            <a:ext cx="3600000" cy="3618310"/>
          </a:xfrm>
        </p:spPr>
        <p:txBody>
          <a:bodyPr/>
          <a:lstStyle>
            <a:lvl1pPr marL="0" indent="0">
              <a:buNone/>
              <a:defRPr/>
            </a:lvl1pPr>
          </a:lstStyle>
          <a:p>
            <a:r>
              <a:rPr lang="sv-SE"/>
              <a:t>Klicka på ikonen för att lägga till en bild</a:t>
            </a:r>
          </a:p>
        </p:txBody>
      </p:sp>
      <p:sp>
        <p:nvSpPr>
          <p:cNvPr id="5" name="Platshållare för text 5"/>
          <p:cNvSpPr>
            <a:spLocks noGrp="1"/>
          </p:cNvSpPr>
          <p:nvPr>
            <p:ph type="body" sz="quarter" idx="13"/>
          </p:nvPr>
        </p:nvSpPr>
        <p:spPr>
          <a:xfrm>
            <a:off x="395288" y="249083"/>
            <a:ext cx="8064500" cy="160492"/>
          </a:xfrm>
        </p:spPr>
        <p:txBody>
          <a:bodyPr anchor="ctr">
            <a:noAutofit/>
          </a:bodyPr>
          <a:lstStyle>
            <a:lvl1pPr marL="0" indent="0">
              <a:buFontTx/>
              <a:buNone/>
              <a:defRPr sz="1000" b="1">
                <a:solidFill>
                  <a:srgbClr val="0050A0"/>
                </a:solidFill>
                <a:latin typeface="+mn-lt"/>
                <a:cs typeface="Arial" panose="020B0604020202020204" pitchFamily="34" charset="0"/>
              </a:defRPr>
            </a:lvl1pPr>
          </a:lstStyle>
          <a:p>
            <a:pPr lvl="0"/>
            <a:r>
              <a:rPr lang="sv-SE"/>
              <a:t>Redigera format för bakgrundstext</a:t>
            </a:r>
          </a:p>
        </p:txBody>
      </p:sp>
    </p:spTree>
    <p:extLst>
      <p:ext uri="{BB962C8B-B14F-4D97-AF65-F5344CB8AC3E}">
        <p14:creationId xmlns:p14="http://schemas.microsoft.com/office/powerpoint/2010/main" val="36847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 Bild, Kapitelmärkning">
    <p:spTree>
      <p:nvGrpSpPr>
        <p:cNvPr id="1" name=""/>
        <p:cNvGrpSpPr/>
        <p:nvPr/>
      </p:nvGrpSpPr>
      <p:grpSpPr>
        <a:xfrm>
          <a:off x="0" y="0"/>
          <a:ext cx="0" cy="0"/>
          <a:chOff x="0" y="0"/>
          <a:chExt cx="0" cy="0"/>
        </a:xfrm>
      </p:grpSpPr>
      <p:sp>
        <p:nvSpPr>
          <p:cNvPr id="4" name="Platshållare för text 3"/>
          <p:cNvSpPr>
            <a:spLocks noGrp="1"/>
          </p:cNvSpPr>
          <p:nvPr>
            <p:ph type="body" sz="quarter" idx="10"/>
          </p:nvPr>
        </p:nvSpPr>
        <p:spPr>
          <a:xfrm>
            <a:off x="755650" y="573882"/>
            <a:ext cx="7704139" cy="584993"/>
          </a:xfrm>
        </p:spPr>
        <p:txBody>
          <a:bodyPr anchor="ctr">
            <a:noAutofit/>
          </a:bodyPr>
          <a:lstStyle>
            <a:lvl1pPr marL="0" indent="0" algn="l">
              <a:buNone/>
              <a:defRPr sz="3000">
                <a:solidFill>
                  <a:srgbClr val="0050A0"/>
                </a:solidFill>
                <a:latin typeface="+mj-lt"/>
                <a:cs typeface="Arial" panose="020B0604020202020204" pitchFamily="34" charset="0"/>
              </a:defRPr>
            </a:lvl1pPr>
          </a:lstStyle>
          <a:p>
            <a:pPr lvl="0"/>
            <a:r>
              <a:rPr lang="sv-SE"/>
              <a:t>Redigera format för bakgrundstext</a:t>
            </a:r>
          </a:p>
        </p:txBody>
      </p:sp>
      <p:sp>
        <p:nvSpPr>
          <p:cNvPr id="9" name="Platshållare för bild 8"/>
          <p:cNvSpPr>
            <a:spLocks noGrp="1" noChangeAspect="1"/>
          </p:cNvSpPr>
          <p:nvPr>
            <p:ph type="pic" sz="quarter" idx="12"/>
          </p:nvPr>
        </p:nvSpPr>
        <p:spPr>
          <a:xfrm>
            <a:off x="755650" y="1329614"/>
            <a:ext cx="7704139" cy="2610562"/>
          </a:xfrm>
        </p:spPr>
        <p:txBody>
          <a:bodyPr/>
          <a:lstStyle>
            <a:lvl1pPr marL="0" indent="0">
              <a:buNone/>
              <a:defRPr/>
            </a:lvl1pPr>
          </a:lstStyle>
          <a:p>
            <a:r>
              <a:rPr lang="sv-SE"/>
              <a:t>Klicka på ikonen för att lägga till en bild</a:t>
            </a:r>
          </a:p>
        </p:txBody>
      </p:sp>
      <p:sp>
        <p:nvSpPr>
          <p:cNvPr id="5" name="Platshållare för text 5"/>
          <p:cNvSpPr>
            <a:spLocks noGrp="1"/>
          </p:cNvSpPr>
          <p:nvPr>
            <p:ph type="body" sz="quarter" idx="13"/>
          </p:nvPr>
        </p:nvSpPr>
        <p:spPr>
          <a:xfrm>
            <a:off x="395288" y="249492"/>
            <a:ext cx="8064500" cy="160083"/>
          </a:xfrm>
        </p:spPr>
        <p:txBody>
          <a:bodyPr anchor="ctr">
            <a:noAutofit/>
          </a:bodyPr>
          <a:lstStyle>
            <a:lvl1pPr marL="0" indent="0">
              <a:buFontTx/>
              <a:buNone/>
              <a:defRPr sz="1000" b="1">
                <a:solidFill>
                  <a:srgbClr val="0050A0"/>
                </a:solidFill>
                <a:latin typeface="+mn-lt"/>
                <a:cs typeface="Arial" panose="020B0604020202020204" pitchFamily="34" charset="0"/>
              </a:defRPr>
            </a:lvl1pPr>
          </a:lstStyle>
          <a:p>
            <a:pPr lvl="0"/>
            <a:r>
              <a:rPr lang="sv-SE"/>
              <a:t>Redigera format för bakgrundstext</a:t>
            </a:r>
          </a:p>
        </p:txBody>
      </p:sp>
    </p:spTree>
    <p:extLst>
      <p:ext uri="{BB962C8B-B14F-4D97-AF65-F5344CB8AC3E}">
        <p14:creationId xmlns:p14="http://schemas.microsoft.com/office/powerpoint/2010/main" val="3960068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 Brödtext, mörk bakgrund, Kapitelmärknin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FFC75E9-C109-AB40-B376-00003B10B30D}"/>
              </a:ext>
            </a:extLst>
          </p:cNvPr>
          <p:cNvPicPr>
            <a:picLocks/>
          </p:cNvPicPr>
          <p:nvPr userDrawn="1"/>
        </p:nvPicPr>
        <p:blipFill rotWithShape="1">
          <a:blip r:embed="rId2" cstate="print">
            <a:extLst>
              <a:ext uri="{28A0092B-C50C-407E-A947-70E740481C1C}">
                <a14:useLocalDpi xmlns:a14="http://schemas.microsoft.com/office/drawing/2010/main"/>
              </a:ext>
            </a:extLst>
          </a:blip>
          <a:srcRect t="1" b="41032"/>
          <a:stretch/>
        </p:blipFill>
        <p:spPr bwMode="auto">
          <a:xfrm>
            <a:off x="0" y="-2"/>
            <a:ext cx="9147670" cy="41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tshållare för text 3"/>
          <p:cNvSpPr>
            <a:spLocks noGrp="1"/>
          </p:cNvSpPr>
          <p:nvPr>
            <p:ph type="body" sz="quarter" idx="10"/>
          </p:nvPr>
        </p:nvSpPr>
        <p:spPr>
          <a:xfrm>
            <a:off x="755650" y="573882"/>
            <a:ext cx="7704139" cy="584993"/>
          </a:xfrm>
        </p:spPr>
        <p:txBody>
          <a:bodyPr anchor="ctr">
            <a:noAutofit/>
          </a:bodyPr>
          <a:lstStyle>
            <a:lvl1pPr marL="0" indent="0" algn="l">
              <a:buNone/>
              <a:defRPr sz="3000">
                <a:solidFill>
                  <a:schemeClr val="bg1"/>
                </a:solidFill>
                <a:latin typeface="+mj-lt"/>
                <a:cs typeface="Arial" panose="020B0604020202020204" pitchFamily="34" charset="0"/>
              </a:defRPr>
            </a:lvl1pPr>
          </a:lstStyle>
          <a:p>
            <a:pPr lvl="0"/>
            <a:r>
              <a:rPr lang="sv-SE"/>
              <a:t>Redigera format för bakgrundstext</a:t>
            </a:r>
          </a:p>
        </p:txBody>
      </p:sp>
      <p:sp>
        <p:nvSpPr>
          <p:cNvPr id="5" name="Platshållare för text 5"/>
          <p:cNvSpPr>
            <a:spLocks noGrp="1"/>
          </p:cNvSpPr>
          <p:nvPr>
            <p:ph type="body" sz="quarter" idx="11"/>
          </p:nvPr>
        </p:nvSpPr>
        <p:spPr>
          <a:xfrm>
            <a:off x="755650" y="1325563"/>
            <a:ext cx="7704065" cy="2614340"/>
          </a:xfrm>
        </p:spPr>
        <p:txBody>
          <a:bodyPr>
            <a:noAutofit/>
          </a:bodyPr>
          <a:lstStyle>
            <a:lvl1pPr marL="0" indent="0">
              <a:spcBef>
                <a:spcPts val="600"/>
              </a:spcBef>
              <a:spcAft>
                <a:spcPts val="600"/>
              </a:spcAft>
              <a:buNone/>
              <a:defRPr sz="2000">
                <a:solidFill>
                  <a:schemeClr val="bg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a:t>Redigera format för bakgrundstext</a:t>
            </a:r>
          </a:p>
        </p:txBody>
      </p:sp>
      <p:sp>
        <p:nvSpPr>
          <p:cNvPr id="6" name="Platshållare för text 5"/>
          <p:cNvSpPr>
            <a:spLocks noGrp="1"/>
          </p:cNvSpPr>
          <p:nvPr>
            <p:ph type="body" sz="quarter" idx="13"/>
          </p:nvPr>
        </p:nvSpPr>
        <p:spPr>
          <a:xfrm>
            <a:off x="395288" y="245562"/>
            <a:ext cx="8064427" cy="164014"/>
          </a:xfrm>
        </p:spPr>
        <p:txBody>
          <a:bodyPr anchor="ctr">
            <a:noAutofit/>
          </a:bodyPr>
          <a:lstStyle>
            <a:lvl1pPr marL="0" indent="0">
              <a:buFontTx/>
              <a:buNone/>
              <a:defRPr sz="1000" b="1">
                <a:solidFill>
                  <a:schemeClr val="bg1"/>
                </a:solidFill>
                <a:latin typeface="+mn-lt"/>
                <a:cs typeface="Arial" panose="020B0604020202020204" pitchFamily="34" charset="0"/>
              </a:defRPr>
            </a:lvl1pPr>
          </a:lstStyle>
          <a:p>
            <a:pPr lvl="0"/>
            <a:r>
              <a:rPr lang="sv-SE"/>
              <a:t>Redigera format för bakgrundstext</a:t>
            </a:r>
          </a:p>
        </p:txBody>
      </p:sp>
    </p:spTree>
    <p:extLst>
      <p:ext uri="{BB962C8B-B14F-4D97-AF65-F5344CB8AC3E}">
        <p14:creationId xmlns:p14="http://schemas.microsoft.com/office/powerpoint/2010/main" val="3222479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 Brödtext, ljus bakgrund, Kapitelmärknin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FB7DD71-2BB3-E140-86D0-C985F652F900}"/>
              </a:ext>
            </a:extLst>
          </p:cNvPr>
          <p:cNvPicPr>
            <a:picLocks/>
          </p:cNvPicPr>
          <p:nvPr userDrawn="1"/>
        </p:nvPicPr>
        <p:blipFill rotWithShape="1">
          <a:blip r:embed="rId2" cstate="print">
            <a:extLst>
              <a:ext uri="{28A0092B-C50C-407E-A947-70E740481C1C}">
                <a14:useLocalDpi xmlns:a14="http://schemas.microsoft.com/office/drawing/2010/main"/>
              </a:ext>
            </a:extLst>
          </a:blip>
          <a:srcRect b="41548"/>
          <a:stretch/>
        </p:blipFill>
        <p:spPr bwMode="auto">
          <a:xfrm>
            <a:off x="-6263" y="-2"/>
            <a:ext cx="9150263" cy="41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tshållare för text 3"/>
          <p:cNvSpPr>
            <a:spLocks noGrp="1"/>
          </p:cNvSpPr>
          <p:nvPr>
            <p:ph type="body" sz="quarter" idx="10"/>
          </p:nvPr>
        </p:nvSpPr>
        <p:spPr>
          <a:xfrm>
            <a:off x="760578" y="573882"/>
            <a:ext cx="7704139" cy="584993"/>
          </a:xfrm>
        </p:spPr>
        <p:txBody>
          <a:bodyPr anchor="ctr">
            <a:noAutofit/>
          </a:bodyPr>
          <a:lstStyle>
            <a:lvl1pPr marL="0" indent="0" algn="l">
              <a:buNone/>
              <a:defRPr sz="3000">
                <a:solidFill>
                  <a:srgbClr val="0050A0"/>
                </a:solidFill>
                <a:latin typeface="+mj-lt"/>
                <a:cs typeface="Arial" panose="020B0604020202020204" pitchFamily="34" charset="0"/>
              </a:defRPr>
            </a:lvl1pPr>
          </a:lstStyle>
          <a:p>
            <a:pPr lvl="0"/>
            <a:r>
              <a:rPr lang="sv-SE"/>
              <a:t>Redigera format för bakgrundstext</a:t>
            </a:r>
          </a:p>
        </p:txBody>
      </p:sp>
      <p:sp>
        <p:nvSpPr>
          <p:cNvPr id="5" name="Platshållare för text 5"/>
          <p:cNvSpPr>
            <a:spLocks noGrp="1"/>
          </p:cNvSpPr>
          <p:nvPr>
            <p:ph type="body" sz="quarter" idx="11"/>
          </p:nvPr>
        </p:nvSpPr>
        <p:spPr>
          <a:xfrm>
            <a:off x="755650" y="1336769"/>
            <a:ext cx="7704139" cy="2603134"/>
          </a:xfrm>
        </p:spPr>
        <p:txBody>
          <a:bodyPr>
            <a:noAutofit/>
          </a:bodyPr>
          <a:lstStyle>
            <a:lvl1pPr marL="0" indent="0">
              <a:spcBef>
                <a:spcPts val="600"/>
              </a:spcBef>
              <a:spcAft>
                <a:spcPts val="600"/>
              </a:spcAft>
              <a:buNone/>
              <a:defRPr sz="2000">
                <a:solidFill>
                  <a:schemeClr val="tx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a:t>Redigera format för bakgrundstext</a:t>
            </a:r>
          </a:p>
        </p:txBody>
      </p:sp>
      <p:sp>
        <p:nvSpPr>
          <p:cNvPr id="6" name="Platshållare för text 5"/>
          <p:cNvSpPr>
            <a:spLocks noGrp="1"/>
          </p:cNvSpPr>
          <p:nvPr>
            <p:ph type="body" sz="quarter" idx="13"/>
          </p:nvPr>
        </p:nvSpPr>
        <p:spPr>
          <a:xfrm>
            <a:off x="395288" y="249083"/>
            <a:ext cx="8064500" cy="160492"/>
          </a:xfrm>
        </p:spPr>
        <p:txBody>
          <a:bodyPr anchor="ctr">
            <a:noAutofit/>
          </a:bodyPr>
          <a:lstStyle>
            <a:lvl1pPr marL="0" indent="0">
              <a:buFontTx/>
              <a:buNone/>
              <a:defRPr sz="1000" b="1">
                <a:solidFill>
                  <a:srgbClr val="0050A0"/>
                </a:solidFill>
                <a:latin typeface="+mj-lt"/>
                <a:cs typeface="Arial" panose="020B0604020202020204" pitchFamily="34" charset="0"/>
              </a:defRPr>
            </a:lvl1pPr>
          </a:lstStyle>
          <a:p>
            <a:pPr lvl="0"/>
            <a:r>
              <a:rPr lang="sv-SE"/>
              <a:t>Redigera format för bakgrundstext</a:t>
            </a:r>
          </a:p>
        </p:txBody>
      </p:sp>
    </p:spTree>
    <p:extLst>
      <p:ext uri="{BB962C8B-B14F-4D97-AF65-F5344CB8AC3E}">
        <p14:creationId xmlns:p14="http://schemas.microsoft.com/office/powerpoint/2010/main" val="1951104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Rubrik + Brödtext, ljus bakgrund, Kapitelmärknin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3E08A02-F581-7345-BCB7-2EB45552AE42}"/>
              </a:ext>
            </a:extLst>
          </p:cNvPr>
          <p:cNvSpPr/>
          <p:nvPr userDrawn="1"/>
        </p:nvSpPr>
        <p:spPr>
          <a:xfrm>
            <a:off x="0" y="0"/>
            <a:ext cx="9144000" cy="4195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text 3"/>
          <p:cNvSpPr>
            <a:spLocks noGrp="1"/>
          </p:cNvSpPr>
          <p:nvPr>
            <p:ph type="body" sz="quarter" idx="10"/>
          </p:nvPr>
        </p:nvSpPr>
        <p:spPr>
          <a:xfrm>
            <a:off x="760578" y="573882"/>
            <a:ext cx="7704139" cy="584993"/>
          </a:xfrm>
        </p:spPr>
        <p:txBody>
          <a:bodyPr anchor="ctr">
            <a:noAutofit/>
          </a:bodyPr>
          <a:lstStyle>
            <a:lvl1pPr marL="0" indent="0" algn="l">
              <a:buNone/>
              <a:defRPr sz="3000">
                <a:solidFill>
                  <a:srgbClr val="0050A0"/>
                </a:solidFill>
                <a:latin typeface="+mj-lt"/>
                <a:cs typeface="Arial" panose="020B0604020202020204" pitchFamily="34" charset="0"/>
              </a:defRPr>
            </a:lvl1pPr>
          </a:lstStyle>
          <a:p>
            <a:pPr lvl="0"/>
            <a:r>
              <a:rPr lang="sv-SE"/>
              <a:t>Redigera format för bakgrundstext</a:t>
            </a:r>
          </a:p>
        </p:txBody>
      </p:sp>
      <p:sp>
        <p:nvSpPr>
          <p:cNvPr id="5" name="Platshållare för text 5"/>
          <p:cNvSpPr>
            <a:spLocks noGrp="1"/>
          </p:cNvSpPr>
          <p:nvPr>
            <p:ph type="body" sz="quarter" idx="11"/>
          </p:nvPr>
        </p:nvSpPr>
        <p:spPr>
          <a:xfrm>
            <a:off x="755650" y="1336769"/>
            <a:ext cx="7704139" cy="2603134"/>
          </a:xfrm>
        </p:spPr>
        <p:txBody>
          <a:bodyPr>
            <a:noAutofit/>
          </a:bodyPr>
          <a:lstStyle>
            <a:lvl1pPr marL="0" indent="0">
              <a:spcBef>
                <a:spcPts val="600"/>
              </a:spcBef>
              <a:spcAft>
                <a:spcPts val="600"/>
              </a:spcAft>
              <a:buNone/>
              <a:defRPr sz="2000">
                <a:solidFill>
                  <a:schemeClr val="tx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a:t>Redigera format för bakgrundstext</a:t>
            </a:r>
          </a:p>
        </p:txBody>
      </p:sp>
      <p:sp>
        <p:nvSpPr>
          <p:cNvPr id="6" name="Platshållare för text 5"/>
          <p:cNvSpPr>
            <a:spLocks noGrp="1"/>
          </p:cNvSpPr>
          <p:nvPr>
            <p:ph type="body" sz="quarter" idx="13"/>
          </p:nvPr>
        </p:nvSpPr>
        <p:spPr>
          <a:xfrm>
            <a:off x="395288" y="249083"/>
            <a:ext cx="8064501" cy="160492"/>
          </a:xfrm>
        </p:spPr>
        <p:txBody>
          <a:bodyPr anchor="ctr">
            <a:noAutofit/>
          </a:bodyPr>
          <a:lstStyle>
            <a:lvl1pPr marL="0" indent="0">
              <a:buFontTx/>
              <a:buNone/>
              <a:defRPr sz="1000" b="1">
                <a:solidFill>
                  <a:srgbClr val="0050A0"/>
                </a:solidFill>
                <a:latin typeface="+mj-lt"/>
                <a:cs typeface="Arial" panose="020B0604020202020204" pitchFamily="34" charset="0"/>
              </a:defRPr>
            </a:lvl1pPr>
          </a:lstStyle>
          <a:p>
            <a:pPr lvl="0"/>
            <a:r>
              <a:rPr lang="sv-SE"/>
              <a:t>Redigera format för bakgrundstext</a:t>
            </a:r>
          </a:p>
        </p:txBody>
      </p:sp>
    </p:spTree>
    <p:extLst>
      <p:ext uri="{BB962C8B-B14F-4D97-AF65-F5344CB8AC3E}">
        <p14:creationId xmlns:p14="http://schemas.microsoft.com/office/powerpoint/2010/main" val="3858702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Rubrik + Brödtext, mörk bakgrund, Kapitelmärknin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FFC75E9-C109-AB40-B376-00003B10B30D}"/>
              </a:ext>
            </a:extLst>
          </p:cNvPr>
          <p:cNvPicPr>
            <a:picLocks/>
          </p:cNvPicPr>
          <p:nvPr userDrawn="1"/>
        </p:nvPicPr>
        <p:blipFill rotWithShape="1">
          <a:blip r:embed="rId2" cstate="print">
            <a:extLst>
              <a:ext uri="{28A0092B-C50C-407E-A947-70E740481C1C}">
                <a14:useLocalDpi xmlns:a14="http://schemas.microsoft.com/office/drawing/2010/main"/>
              </a:ext>
            </a:extLst>
          </a:blip>
          <a:srcRect t="1" b="40931"/>
          <a:stretch/>
        </p:blipFill>
        <p:spPr bwMode="auto">
          <a:xfrm>
            <a:off x="0" y="-3"/>
            <a:ext cx="9147600" cy="419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tshållare för text 3"/>
          <p:cNvSpPr>
            <a:spLocks noGrp="1"/>
          </p:cNvSpPr>
          <p:nvPr>
            <p:ph type="body" sz="quarter" idx="10"/>
          </p:nvPr>
        </p:nvSpPr>
        <p:spPr>
          <a:xfrm>
            <a:off x="755650" y="568325"/>
            <a:ext cx="7704139" cy="590550"/>
          </a:xfrm>
        </p:spPr>
        <p:txBody>
          <a:bodyPr anchor="ctr">
            <a:noAutofit/>
          </a:bodyPr>
          <a:lstStyle>
            <a:lvl1pPr marL="0" indent="0" algn="l">
              <a:buNone/>
              <a:defRPr sz="3000">
                <a:solidFill>
                  <a:schemeClr val="bg1"/>
                </a:solidFill>
                <a:latin typeface="+mj-lt"/>
                <a:cs typeface="Arial" panose="020B0604020202020204" pitchFamily="34" charset="0"/>
              </a:defRPr>
            </a:lvl1pPr>
          </a:lstStyle>
          <a:p>
            <a:pPr lvl="0"/>
            <a:r>
              <a:rPr lang="sv-SE"/>
              <a:t>Redigera format för bakgrundstext</a:t>
            </a:r>
          </a:p>
        </p:txBody>
      </p:sp>
      <p:sp>
        <p:nvSpPr>
          <p:cNvPr id="5" name="Platshållare för text 5"/>
          <p:cNvSpPr>
            <a:spLocks noGrp="1"/>
          </p:cNvSpPr>
          <p:nvPr>
            <p:ph type="body" sz="quarter" idx="11"/>
          </p:nvPr>
        </p:nvSpPr>
        <p:spPr>
          <a:xfrm>
            <a:off x="755576" y="1329929"/>
            <a:ext cx="7704139" cy="2609974"/>
          </a:xfrm>
        </p:spPr>
        <p:txBody>
          <a:bodyPr>
            <a:noAutofit/>
          </a:bodyPr>
          <a:lstStyle>
            <a:lvl1pPr marL="0" indent="0">
              <a:spcBef>
                <a:spcPts val="600"/>
              </a:spcBef>
              <a:spcAft>
                <a:spcPts val="600"/>
              </a:spcAft>
              <a:buNone/>
              <a:defRPr sz="2000">
                <a:solidFill>
                  <a:schemeClr val="bg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a:t>Redigera format för bakgrundstext</a:t>
            </a:r>
          </a:p>
        </p:txBody>
      </p:sp>
      <p:sp>
        <p:nvSpPr>
          <p:cNvPr id="6" name="Platshållare för text 5"/>
          <p:cNvSpPr>
            <a:spLocks noGrp="1"/>
          </p:cNvSpPr>
          <p:nvPr>
            <p:ph type="body" sz="quarter" idx="13"/>
          </p:nvPr>
        </p:nvSpPr>
        <p:spPr>
          <a:xfrm>
            <a:off x="395288" y="245562"/>
            <a:ext cx="8064427" cy="164014"/>
          </a:xfrm>
        </p:spPr>
        <p:txBody>
          <a:bodyPr anchor="ctr">
            <a:noAutofit/>
          </a:bodyPr>
          <a:lstStyle>
            <a:lvl1pPr marL="0" indent="0">
              <a:buFontTx/>
              <a:buNone/>
              <a:defRPr sz="1000" b="1">
                <a:solidFill>
                  <a:schemeClr val="bg1"/>
                </a:solidFill>
                <a:latin typeface="+mn-lt"/>
                <a:cs typeface="Arial" panose="020B0604020202020204" pitchFamily="34" charset="0"/>
              </a:defRPr>
            </a:lvl1pPr>
          </a:lstStyle>
          <a:p>
            <a:pPr lvl="0"/>
            <a:r>
              <a:rPr lang="sv-SE"/>
              <a:t>Redigera format för bakgrundstext</a:t>
            </a:r>
          </a:p>
        </p:txBody>
      </p:sp>
    </p:spTree>
    <p:extLst>
      <p:ext uri="{BB962C8B-B14F-4D97-AF65-F5344CB8AC3E}">
        <p14:creationId xmlns:p14="http://schemas.microsoft.com/office/powerpoint/2010/main" val="2412489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55651" y="205979"/>
            <a:ext cx="7704138" cy="857250"/>
          </a:xfrm>
          <a:prstGeom prst="rect">
            <a:avLst/>
          </a:prstGeom>
        </p:spPr>
        <p:txBody>
          <a:bodyPr vert="horz" lIns="91440" tIns="45720" rIns="91440" bIns="45720" rtlCol="0" anchor="ctr">
            <a:noAutofit/>
          </a:bodyPr>
          <a:lstStyle/>
          <a:p>
            <a:r>
              <a:rPr lang="sv-SE"/>
              <a:t>Klicka här för att ändra format</a:t>
            </a:r>
          </a:p>
        </p:txBody>
      </p:sp>
      <p:sp>
        <p:nvSpPr>
          <p:cNvPr id="3" name="Platshållare för text 2"/>
          <p:cNvSpPr>
            <a:spLocks noGrp="1"/>
          </p:cNvSpPr>
          <p:nvPr>
            <p:ph type="body" idx="1"/>
          </p:nvPr>
        </p:nvSpPr>
        <p:spPr>
          <a:xfrm>
            <a:off x="755651" y="1200151"/>
            <a:ext cx="7704138" cy="2667743"/>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3769B1E0-10C2-AE47-AB55-7809D5305121}"/>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019629" y="4505693"/>
            <a:ext cx="1440160" cy="325996"/>
          </a:xfrm>
          <a:prstGeom prst="rect">
            <a:avLst/>
          </a:prstGeom>
        </p:spPr>
      </p:pic>
    </p:spTree>
    <p:extLst>
      <p:ext uri="{BB962C8B-B14F-4D97-AF65-F5344CB8AC3E}">
        <p14:creationId xmlns:p14="http://schemas.microsoft.com/office/powerpoint/2010/main" val="807965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2" r:id="rId4"/>
    <p:sldLayoutId id="2147483653" r:id="rId5"/>
    <p:sldLayoutId id="2147483655" r:id="rId6"/>
    <p:sldLayoutId id="2147483654" r:id="rId7"/>
    <p:sldLayoutId id="2147483660" r:id="rId8"/>
    <p:sldLayoutId id="2147483658" r:id="rId9"/>
    <p:sldLayoutId id="2147483659" r:id="rId10"/>
    <p:sldLayoutId id="2147483661" r:id="rId11"/>
  </p:sldLayoutIdLst>
  <p:txStyles>
    <p:titleStyle>
      <a:lvl1pPr algn="ctr" defTabSz="914400" rtl="0" eaLnBrk="1" latinLnBrk="0" hangingPunct="1">
        <a:spcBef>
          <a:spcPct val="0"/>
        </a:spcBef>
        <a:buNone/>
        <a:defRPr sz="4400" kern="1200">
          <a:solidFill>
            <a:srgbClr val="0050A0"/>
          </a:solidFill>
          <a:latin typeface="+mj-lt"/>
          <a:ea typeface="+mj-ea"/>
          <a:cs typeface="Arial" panose="020B0604020202020204" pitchFamily="34" charset="0"/>
        </a:defRPr>
      </a:lvl1pPr>
    </p:titleStyle>
    <p:bodyStyle>
      <a:lvl1pPr marL="180000" indent="-180000" algn="l" defTabSz="914400" rtl="0" eaLnBrk="1" latinLnBrk="0" hangingPunct="1">
        <a:spcBef>
          <a:spcPct val="20000"/>
        </a:spcBef>
        <a:buClr>
          <a:srgbClr val="0050A0"/>
        </a:buClr>
        <a:buFont typeface="Arial" panose="020B0604020202020204" pitchFamily="34" charset="0"/>
        <a:buChar char="•"/>
        <a:defRPr sz="2000" kern="1200">
          <a:solidFill>
            <a:schemeClr val="tx1"/>
          </a:solidFill>
          <a:latin typeface="+mn-lt"/>
          <a:ea typeface="+mn-ea"/>
          <a:cs typeface="+mn-cs"/>
        </a:defRPr>
      </a:lvl1pPr>
      <a:lvl2pPr marL="525600" indent="-180000" algn="l" defTabSz="914400" rtl="0" eaLnBrk="1" latinLnBrk="0" hangingPunct="1">
        <a:spcBef>
          <a:spcPct val="20000"/>
        </a:spcBef>
        <a:buClr>
          <a:srgbClr val="0050A0"/>
        </a:buClr>
        <a:buFont typeface="Arial" panose="020B0604020202020204" pitchFamily="34" charset="0"/>
        <a:buChar char="•"/>
        <a:defRPr sz="1800" kern="1200">
          <a:solidFill>
            <a:schemeClr val="tx1"/>
          </a:solidFill>
          <a:latin typeface="+mn-lt"/>
          <a:ea typeface="+mn-ea"/>
          <a:cs typeface="+mn-cs"/>
        </a:defRPr>
      </a:lvl2pPr>
      <a:lvl3pPr marL="963000" indent="-180000" algn="l" defTabSz="914400" rtl="0" eaLnBrk="1" latinLnBrk="0" hangingPunct="1">
        <a:spcBef>
          <a:spcPct val="20000"/>
        </a:spcBef>
        <a:buClr>
          <a:srgbClr val="0050A0"/>
        </a:buClr>
        <a:buFont typeface="Arial" panose="020B0604020202020204" pitchFamily="34" charset="0"/>
        <a:buChar char="•"/>
        <a:defRPr sz="1600" kern="1200">
          <a:solidFill>
            <a:schemeClr val="tx1"/>
          </a:solidFill>
          <a:latin typeface="+mn-lt"/>
          <a:ea typeface="+mn-ea"/>
          <a:cs typeface="+mn-cs"/>
        </a:defRPr>
      </a:lvl3pPr>
      <a:lvl4pPr marL="1384200" indent="-180000" algn="l" defTabSz="914400" rtl="0" eaLnBrk="1" latinLnBrk="0" hangingPunct="1">
        <a:spcBef>
          <a:spcPct val="20000"/>
        </a:spcBef>
        <a:buClr>
          <a:srgbClr val="0050A0"/>
        </a:buClr>
        <a:buFont typeface="Arial" panose="020B0604020202020204" pitchFamily="34" charset="0"/>
        <a:buChar char="•"/>
        <a:defRPr sz="1400" kern="1200">
          <a:solidFill>
            <a:schemeClr val="tx1"/>
          </a:solidFill>
          <a:latin typeface="+mn-lt"/>
          <a:ea typeface="+mn-ea"/>
          <a:cs typeface="+mn-cs"/>
        </a:defRPr>
      </a:lvl4pPr>
      <a:lvl5pPr marL="1733400" indent="-180000" algn="l" defTabSz="914400" rtl="0" eaLnBrk="1" latinLnBrk="0" hangingPunct="1">
        <a:spcBef>
          <a:spcPct val="20000"/>
        </a:spcBef>
        <a:buClr>
          <a:srgbClr val="0050A0"/>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3" userDrawn="1">
          <p15:clr>
            <a:srgbClr val="F26B43"/>
          </p15:clr>
        </p15:guide>
        <p15:guide id="2" pos="476" userDrawn="1">
          <p15:clr>
            <a:srgbClr val="F26B43"/>
          </p15:clr>
        </p15:guide>
        <p15:guide id="3" orient="horz" pos="158" userDrawn="1">
          <p15:clr>
            <a:srgbClr val="F26B43"/>
          </p15:clr>
        </p15:guide>
        <p15:guide id="4" orient="horz" pos="259" userDrawn="1">
          <p15:clr>
            <a:srgbClr val="F26B43"/>
          </p15:clr>
        </p15:guide>
        <p15:guide id="5" orient="horz" pos="835" userDrawn="1">
          <p15:clr>
            <a:srgbClr val="F26B43"/>
          </p15:clr>
        </p15:guide>
        <p15:guide id="6" orient="horz" pos="730" userDrawn="1">
          <p15:clr>
            <a:srgbClr val="F26B43"/>
          </p15:clr>
        </p15:guide>
        <p15:guide id="7" pos="5329" userDrawn="1">
          <p15:clr>
            <a:srgbClr val="F26B43"/>
          </p15:clr>
        </p15:guide>
        <p15:guide id="8" pos="249" userDrawn="1">
          <p15:clr>
            <a:srgbClr val="F26B43"/>
          </p15:clr>
        </p15:guide>
        <p15:guide id="9" orient="horz" pos="2482" userDrawn="1">
          <p15:clr>
            <a:srgbClr val="F26B43"/>
          </p15:clr>
        </p15:guide>
        <p15:guide id="10" orient="horz" pos="358" userDrawn="1">
          <p15:clr>
            <a:srgbClr val="F26B43"/>
          </p15:clr>
        </p15:guide>
        <p15:guide id="12" orient="horz" pos="2835" userDrawn="1">
          <p15:clr>
            <a:srgbClr val="F26B43"/>
          </p15:clr>
        </p15:guide>
        <p15:guide id="13" orient="horz" pos="3044" userDrawn="1">
          <p15:clr>
            <a:srgbClr val="F26B43"/>
          </p15:clr>
        </p15:guide>
        <p15:guide id="14" pos="2880" userDrawn="1">
          <p15:clr>
            <a:srgbClr val="F26B43"/>
          </p15:clr>
        </p15:guide>
        <p15:guide id="15" pos="3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0.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9B9DDB-2DA9-5211-4762-FE76835558A5}"/>
              </a:ext>
            </a:extLst>
          </p:cNvPr>
          <p:cNvSpPr>
            <a:spLocks noGrp="1"/>
          </p:cNvSpPr>
          <p:nvPr>
            <p:ph type="ctrTitle"/>
          </p:nvPr>
        </p:nvSpPr>
        <p:spPr/>
        <p:txBody>
          <a:bodyPr/>
          <a:lstStyle/>
          <a:p>
            <a:r>
              <a:rPr lang="en-US" dirty="0"/>
              <a:t>Region </a:t>
            </a:r>
            <a:r>
              <a:rPr lang="en-US" dirty="0" err="1"/>
              <a:t>Västerbotten</a:t>
            </a:r>
            <a:endParaRPr lang="en-US" dirty="0"/>
          </a:p>
        </p:txBody>
      </p:sp>
    </p:spTree>
    <p:extLst>
      <p:ext uri="{BB962C8B-B14F-4D97-AF65-F5344CB8AC3E}">
        <p14:creationId xmlns:p14="http://schemas.microsoft.com/office/powerpoint/2010/main" val="2214519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D696F8-B7B9-0440-4565-E28B1C55F8DE}"/>
              </a:ext>
            </a:extLst>
          </p:cNvPr>
          <p:cNvSpPr>
            <a:spLocks noGrp="1"/>
          </p:cNvSpPr>
          <p:nvPr>
            <p:ph type="title" idx="4294967295"/>
          </p:nvPr>
        </p:nvSpPr>
        <p:spPr>
          <a:xfrm>
            <a:off x="5215094" y="699542"/>
            <a:ext cx="3172687" cy="404994"/>
          </a:xfrm>
        </p:spPr>
        <p:txBody>
          <a:bodyPr/>
          <a:lstStyle/>
          <a:p>
            <a:pPr algn="l"/>
            <a:r>
              <a:rPr lang="en-US" sz="3000" dirty="0"/>
              <a:t>Public health work</a:t>
            </a:r>
          </a:p>
        </p:txBody>
      </p:sp>
      <p:sp>
        <p:nvSpPr>
          <p:cNvPr id="6" name="Platshållare för text 5">
            <a:extLst>
              <a:ext uri="{FF2B5EF4-FFF2-40B4-BE49-F238E27FC236}">
                <a16:creationId xmlns:a16="http://schemas.microsoft.com/office/drawing/2014/main" id="{17994B9B-538F-144F-BE96-4F592BF58521}"/>
              </a:ext>
            </a:extLst>
          </p:cNvPr>
          <p:cNvSpPr>
            <a:spLocks noGrp="1"/>
          </p:cNvSpPr>
          <p:nvPr>
            <p:ph type="body" sz="quarter" idx="11"/>
          </p:nvPr>
        </p:nvSpPr>
        <p:spPr>
          <a:xfrm>
            <a:off x="5215094" y="1336769"/>
            <a:ext cx="3240260" cy="2603134"/>
          </a:xfrm>
        </p:spPr>
        <p:txBody>
          <a:bodyPr/>
          <a:lstStyle/>
          <a:p>
            <a:pPr marL="342900" indent="-342900">
              <a:spcBef>
                <a:spcPts val="0"/>
              </a:spcBef>
              <a:spcAft>
                <a:spcPts val="480"/>
              </a:spcAft>
              <a:buFont typeface="Arial" panose="020B0604020202020204" pitchFamily="34" charset="0"/>
              <a:buChar char="•"/>
            </a:pPr>
            <a:r>
              <a:rPr lang="en-US" dirty="0" err="1">
                <a:latin typeface="Calibri" charset="0"/>
                <a:cs typeface="Arial" charset="0"/>
              </a:rPr>
              <a:t>Västerbotten</a:t>
            </a:r>
            <a:r>
              <a:rPr lang="en-US" dirty="0">
                <a:latin typeface="Calibri" charset="0"/>
                <a:cs typeface="Arial" charset="0"/>
              </a:rPr>
              <a:t> Intervention </a:t>
            </a:r>
            <a:r>
              <a:rPr lang="en-US" dirty="0" err="1">
                <a:latin typeface="Calibri" charset="0"/>
                <a:cs typeface="Arial" charset="0"/>
              </a:rPr>
              <a:t>Programme</a:t>
            </a:r>
            <a:endParaRPr lang="en-US" dirty="0">
              <a:latin typeface="Calibri" charset="0"/>
              <a:cs typeface="Arial" charset="0"/>
            </a:endParaRPr>
          </a:p>
          <a:p>
            <a:pPr marL="342900" indent="-342900">
              <a:spcBef>
                <a:spcPts val="0"/>
              </a:spcBef>
              <a:spcAft>
                <a:spcPts val="480"/>
              </a:spcAft>
              <a:buFont typeface="Arial" panose="020B0604020202020204" pitchFamily="34" charset="0"/>
              <a:buChar char="•"/>
            </a:pPr>
            <a:r>
              <a:rPr lang="en-US" dirty="0">
                <a:latin typeface="Calibri" charset="0"/>
                <a:cs typeface="Arial" charset="0"/>
              </a:rPr>
              <a:t>The Salut </a:t>
            </a:r>
            <a:r>
              <a:rPr lang="en-US" dirty="0" err="1">
                <a:latin typeface="Calibri" charset="0"/>
                <a:cs typeface="Arial" charset="0"/>
              </a:rPr>
              <a:t>Programme</a:t>
            </a:r>
            <a:endParaRPr lang="en-US" dirty="0">
              <a:latin typeface="Calibri" charset="0"/>
              <a:cs typeface="Arial" charset="0"/>
            </a:endParaRPr>
          </a:p>
          <a:p>
            <a:pPr marL="342900" indent="-342900">
              <a:spcBef>
                <a:spcPts val="0"/>
              </a:spcBef>
              <a:spcAft>
                <a:spcPts val="480"/>
              </a:spcAft>
              <a:buFont typeface="Arial" panose="020B0604020202020204" pitchFamily="34" charset="0"/>
              <a:buChar char="•"/>
            </a:pPr>
            <a:r>
              <a:rPr lang="en-US" dirty="0">
                <a:latin typeface="Calibri" charset="0"/>
                <a:cs typeface="Arial" charset="0"/>
              </a:rPr>
              <a:t>Equal and gender equal health</a:t>
            </a:r>
          </a:p>
          <a:p>
            <a:pPr marL="342900" indent="-342900">
              <a:spcBef>
                <a:spcPts val="0"/>
              </a:spcBef>
              <a:spcAft>
                <a:spcPts val="480"/>
              </a:spcAft>
              <a:buFont typeface="Arial" panose="020B0604020202020204" pitchFamily="34" charset="0"/>
              <a:buChar char="•"/>
            </a:pPr>
            <a:r>
              <a:rPr lang="en-US" dirty="0">
                <a:latin typeface="Calibri" charset="0"/>
                <a:cs typeface="Arial" charset="0"/>
              </a:rPr>
              <a:t>Epidemiological surveillance</a:t>
            </a:r>
          </a:p>
          <a:p>
            <a:pPr marL="342900" indent="-342900">
              <a:spcBef>
                <a:spcPts val="0"/>
              </a:spcBef>
              <a:spcAft>
                <a:spcPts val="480"/>
              </a:spcAft>
              <a:buFont typeface="Arial" panose="020B0604020202020204" pitchFamily="34" charset="0"/>
              <a:buChar char="•"/>
            </a:pPr>
            <a:r>
              <a:rPr lang="en-US" dirty="0">
                <a:latin typeface="Calibri" charset="0"/>
                <a:cs typeface="Arial" charset="0"/>
              </a:rPr>
              <a:t>Mental health.</a:t>
            </a:r>
          </a:p>
        </p:txBody>
      </p:sp>
      <p:pic>
        <p:nvPicPr>
          <p:cNvPr id="4" name="Bildobjekt 3">
            <a:extLst>
              <a:ext uri="{FF2B5EF4-FFF2-40B4-BE49-F238E27FC236}">
                <a16:creationId xmlns:a16="http://schemas.microsoft.com/office/drawing/2014/main" id="{EA663C6B-FE44-D443-1200-F78219687B1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1692" r="10686"/>
          <a:stretch/>
        </p:blipFill>
        <p:spPr>
          <a:xfrm>
            <a:off x="1" y="1"/>
            <a:ext cx="4875234" cy="4185423"/>
          </a:xfrm>
          <a:prstGeom prst="rect">
            <a:avLst/>
          </a:prstGeom>
        </p:spPr>
      </p:pic>
    </p:spTree>
    <p:extLst>
      <p:ext uri="{BB962C8B-B14F-4D97-AF65-F5344CB8AC3E}">
        <p14:creationId xmlns:p14="http://schemas.microsoft.com/office/powerpoint/2010/main" val="336001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CD93A9CD-3965-864B-B934-9194427478BF}"/>
              </a:ext>
            </a:extLst>
          </p:cNvPr>
          <p:cNvSpPr>
            <a:spLocks noGrp="1"/>
          </p:cNvSpPr>
          <p:nvPr>
            <p:ph type="ctrTitle"/>
          </p:nvPr>
        </p:nvSpPr>
        <p:spPr>
          <a:xfrm>
            <a:off x="755650" y="1168004"/>
            <a:ext cx="7704139" cy="1014262"/>
          </a:xfrm>
        </p:spPr>
        <p:txBody>
          <a:bodyPr/>
          <a:lstStyle/>
          <a:p>
            <a:r>
              <a:rPr lang="en-US" dirty="0"/>
              <a:t>Healthcare</a:t>
            </a:r>
          </a:p>
        </p:txBody>
      </p:sp>
    </p:spTree>
    <p:extLst>
      <p:ext uri="{BB962C8B-B14F-4D97-AF65-F5344CB8AC3E}">
        <p14:creationId xmlns:p14="http://schemas.microsoft.com/office/powerpoint/2010/main" val="3091460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9B4F63-E3A4-6EA8-CE47-27ED717299B7}"/>
              </a:ext>
            </a:extLst>
          </p:cNvPr>
          <p:cNvSpPr>
            <a:spLocks noGrp="1"/>
          </p:cNvSpPr>
          <p:nvPr>
            <p:ph type="title" idx="4294967295"/>
          </p:nvPr>
        </p:nvSpPr>
        <p:spPr>
          <a:xfrm>
            <a:off x="755650" y="483519"/>
            <a:ext cx="4103687" cy="1106522"/>
          </a:xfrm>
        </p:spPr>
        <p:txBody>
          <a:bodyPr/>
          <a:lstStyle/>
          <a:p>
            <a:pPr algn="l" rtl="0" eaLnBrk="1" latinLnBrk="0" hangingPunct="1"/>
            <a:r>
              <a:rPr lang="en-US" sz="3000" dirty="0">
                <a:solidFill>
                  <a:srgbClr val="0050A0"/>
                </a:solidFill>
                <a:effectLst/>
                <a:latin typeface="Calibri" panose="020F0502020204030204" pitchFamily="34" charset="0"/>
                <a:ea typeface="+mn-ea"/>
                <a:cs typeface="Arial" panose="020B0604020202020204" pitchFamily="34" charset="0"/>
              </a:rPr>
              <a:t>1177 – </a:t>
            </a:r>
            <a:r>
              <a:rPr lang="en-US" sz="3000" dirty="0">
                <a:latin typeface="Calibri" panose="020F0502020204030204" pitchFamily="34" charset="0"/>
                <a:ea typeface="+mn-ea"/>
              </a:rPr>
              <a:t>A</a:t>
            </a:r>
            <a:r>
              <a:rPr lang="en-US" sz="3000" dirty="0">
                <a:solidFill>
                  <a:srgbClr val="0050A0"/>
                </a:solidFill>
                <a:effectLst/>
                <a:latin typeface="Calibri" panose="020F0502020204030204" pitchFamily="34" charset="0"/>
                <a:ea typeface="+mn-ea"/>
                <a:cs typeface="Arial" panose="020B0604020202020204" pitchFamily="34" charset="0"/>
              </a:rPr>
              <a:t>dvice on health and healthcare online</a:t>
            </a:r>
          </a:p>
        </p:txBody>
      </p:sp>
      <p:sp>
        <p:nvSpPr>
          <p:cNvPr id="5" name="Platshållare för text 4">
            <a:extLst>
              <a:ext uri="{FF2B5EF4-FFF2-40B4-BE49-F238E27FC236}">
                <a16:creationId xmlns:a16="http://schemas.microsoft.com/office/drawing/2014/main" id="{4EBC26B2-312C-EC4E-A1F1-AF4DC02BB5EF}"/>
              </a:ext>
            </a:extLst>
          </p:cNvPr>
          <p:cNvSpPr>
            <a:spLocks noGrp="1"/>
          </p:cNvSpPr>
          <p:nvPr>
            <p:ph type="body" sz="quarter" idx="11"/>
          </p:nvPr>
        </p:nvSpPr>
        <p:spPr>
          <a:xfrm>
            <a:off x="755576" y="1732280"/>
            <a:ext cx="4048541" cy="2279630"/>
          </a:xfrm>
        </p:spPr>
        <p:txBody>
          <a:bodyPr/>
          <a:lstStyle/>
          <a:p>
            <a:pPr marL="342900" indent="-342900">
              <a:spcBef>
                <a:spcPts val="0"/>
              </a:spcBef>
              <a:spcAft>
                <a:spcPts val="480"/>
              </a:spcAft>
              <a:buFont typeface="Arial" panose="020B0604020202020204" pitchFamily="34" charset="0"/>
              <a:buChar char="•"/>
            </a:pPr>
            <a:r>
              <a:rPr lang="en-US" dirty="0">
                <a:latin typeface="Calibri" charset="0"/>
                <a:cs typeface="Arial" charset="0"/>
              </a:rPr>
              <a:t>The website 1177.se provides information and advice about health, illness and care.</a:t>
            </a:r>
          </a:p>
          <a:p>
            <a:pPr marL="342900" indent="-342900">
              <a:spcBef>
                <a:spcPts val="0"/>
              </a:spcBef>
              <a:spcAft>
                <a:spcPts val="480"/>
              </a:spcAft>
              <a:buFont typeface="Arial" panose="020B0604020202020204" pitchFamily="34" charset="0"/>
              <a:buChar char="•"/>
            </a:pPr>
            <a:r>
              <a:rPr lang="en-US" dirty="0">
                <a:latin typeface="Calibri" charset="0"/>
                <a:cs typeface="Arial" charset="0"/>
              </a:rPr>
              <a:t>Log in to read your medical records and manage healthcare matters.</a:t>
            </a:r>
          </a:p>
          <a:p>
            <a:pPr marL="342900" indent="-342900">
              <a:spcBef>
                <a:spcPts val="0"/>
              </a:spcBef>
              <a:spcAft>
                <a:spcPts val="480"/>
              </a:spcAft>
              <a:buFont typeface="Arial" panose="020B0604020202020204" pitchFamily="34" charset="0"/>
              <a:buChar char="•"/>
            </a:pPr>
            <a:r>
              <a:rPr lang="en-US" dirty="0">
                <a:latin typeface="Calibri" charset="0"/>
                <a:cs typeface="Arial" charset="0"/>
              </a:rPr>
              <a:t>1177 helpline for medical advice at any time.</a:t>
            </a:r>
          </a:p>
        </p:txBody>
      </p:sp>
      <p:pic>
        <p:nvPicPr>
          <p:cNvPr id="8" name="Bildobjekt 7">
            <a:extLst>
              <a:ext uri="{FF2B5EF4-FFF2-40B4-BE49-F238E27FC236}">
                <a16:creationId xmlns:a16="http://schemas.microsoft.com/office/drawing/2014/main" id="{E63B314D-6F98-9305-2D8F-094E398BF29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25447" r="1848"/>
          <a:stretch/>
        </p:blipFill>
        <p:spPr>
          <a:xfrm>
            <a:off x="5080002" y="0"/>
            <a:ext cx="4063999" cy="4191759"/>
          </a:xfrm>
          <a:prstGeom prst="rect">
            <a:avLst/>
          </a:prstGeom>
        </p:spPr>
      </p:pic>
    </p:spTree>
    <p:extLst>
      <p:ext uri="{BB962C8B-B14F-4D97-AF65-F5344CB8AC3E}">
        <p14:creationId xmlns:p14="http://schemas.microsoft.com/office/powerpoint/2010/main" val="4285163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objekt 22">
            <a:extLst>
              <a:ext uri="{FF2B5EF4-FFF2-40B4-BE49-F238E27FC236}">
                <a16:creationId xmlns:a16="http://schemas.microsoft.com/office/drawing/2014/main" id="{2E45BFDA-A1AF-6CE7-6251-93EF0FA18F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5652" y="1388841"/>
            <a:ext cx="203200" cy="203200"/>
          </a:xfrm>
          <a:prstGeom prst="rect">
            <a:avLst/>
          </a:prstGeom>
        </p:spPr>
      </p:pic>
      <p:pic>
        <p:nvPicPr>
          <p:cNvPr id="24" name="Bildobjekt 23">
            <a:extLst>
              <a:ext uri="{FF2B5EF4-FFF2-40B4-BE49-F238E27FC236}">
                <a16:creationId xmlns:a16="http://schemas.microsoft.com/office/drawing/2014/main" id="{36A9DFDF-A52E-16CA-1D08-6208AAC1FBD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2455" y="1758187"/>
            <a:ext cx="203200" cy="203200"/>
          </a:xfrm>
          <a:prstGeom prst="rect">
            <a:avLst/>
          </a:prstGeom>
        </p:spPr>
      </p:pic>
      <p:pic>
        <p:nvPicPr>
          <p:cNvPr id="25" name="Bildobjekt 24">
            <a:extLst>
              <a:ext uri="{FF2B5EF4-FFF2-40B4-BE49-F238E27FC236}">
                <a16:creationId xmlns:a16="http://schemas.microsoft.com/office/drawing/2014/main" id="{02D4AA80-7074-8792-357B-F3CBA3C1902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7568" y="3102509"/>
            <a:ext cx="203200" cy="203200"/>
          </a:xfrm>
          <a:prstGeom prst="rect">
            <a:avLst/>
          </a:prstGeom>
        </p:spPr>
      </p:pic>
      <p:pic>
        <p:nvPicPr>
          <p:cNvPr id="26" name="Bildobjekt 25">
            <a:extLst>
              <a:ext uri="{FF2B5EF4-FFF2-40B4-BE49-F238E27FC236}">
                <a16:creationId xmlns:a16="http://schemas.microsoft.com/office/drawing/2014/main" id="{D679E42B-3CB3-2142-D56B-EC8BF5C9CB5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4702" y="2122565"/>
            <a:ext cx="203200" cy="203200"/>
          </a:xfrm>
          <a:prstGeom prst="rect">
            <a:avLst/>
          </a:prstGeom>
        </p:spPr>
      </p:pic>
      <p:pic>
        <p:nvPicPr>
          <p:cNvPr id="27" name="Bildobjekt 26">
            <a:extLst>
              <a:ext uri="{FF2B5EF4-FFF2-40B4-BE49-F238E27FC236}">
                <a16:creationId xmlns:a16="http://schemas.microsoft.com/office/drawing/2014/main" id="{84BC141F-EB84-C82C-77C3-39A50D9581A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55650" y="2481982"/>
            <a:ext cx="203200" cy="203200"/>
          </a:xfrm>
          <a:prstGeom prst="rect">
            <a:avLst/>
          </a:prstGeom>
        </p:spPr>
      </p:pic>
      <p:pic>
        <p:nvPicPr>
          <p:cNvPr id="29" name="Bildobjekt 28">
            <a:extLst>
              <a:ext uri="{FF2B5EF4-FFF2-40B4-BE49-F238E27FC236}">
                <a16:creationId xmlns:a16="http://schemas.microsoft.com/office/drawing/2014/main" id="{767841A1-A7EF-CA94-B580-403263CA04A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62455" y="3469676"/>
            <a:ext cx="203200" cy="203200"/>
          </a:xfrm>
          <a:prstGeom prst="rect">
            <a:avLst/>
          </a:prstGeom>
        </p:spPr>
      </p:pic>
      <p:pic>
        <p:nvPicPr>
          <p:cNvPr id="30" name="Bildobjekt 29">
            <a:extLst>
              <a:ext uri="{FF2B5EF4-FFF2-40B4-BE49-F238E27FC236}">
                <a16:creationId xmlns:a16="http://schemas.microsoft.com/office/drawing/2014/main" id="{5BB954EC-ADD1-CA46-C267-411AD68AA61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62455" y="3823169"/>
            <a:ext cx="203200" cy="203200"/>
          </a:xfrm>
          <a:prstGeom prst="rect">
            <a:avLst/>
          </a:prstGeom>
        </p:spPr>
      </p:pic>
      <p:sp>
        <p:nvSpPr>
          <p:cNvPr id="2" name="Rubrik 1">
            <a:extLst>
              <a:ext uri="{FF2B5EF4-FFF2-40B4-BE49-F238E27FC236}">
                <a16:creationId xmlns:a16="http://schemas.microsoft.com/office/drawing/2014/main" id="{B0CCD684-9DF2-3417-6F6A-990645C990B3}"/>
              </a:ext>
            </a:extLst>
          </p:cNvPr>
          <p:cNvSpPr>
            <a:spLocks noGrp="1"/>
          </p:cNvSpPr>
          <p:nvPr>
            <p:ph type="title" idx="4294967295"/>
          </p:nvPr>
        </p:nvSpPr>
        <p:spPr>
          <a:xfrm>
            <a:off x="750726" y="627534"/>
            <a:ext cx="6584918" cy="464093"/>
          </a:xfrm>
        </p:spPr>
        <p:txBody>
          <a:bodyPr anchor="t"/>
          <a:lstStyle/>
          <a:p>
            <a:pPr algn="l" rtl="0" eaLnBrk="1" latinLnBrk="0" hangingPunct="1"/>
            <a:r>
              <a:rPr lang="en-US" sz="3000" dirty="0">
                <a:solidFill>
                  <a:srgbClr val="0050A0"/>
                </a:solidFill>
                <a:effectLst/>
                <a:latin typeface="Calibri" panose="020F0502020204030204" pitchFamily="34" charset="0"/>
                <a:ea typeface="+mn-ea"/>
                <a:cs typeface="Arial" panose="020B0604020202020204" pitchFamily="34" charset="0"/>
              </a:rPr>
              <a:t>Health and medical care </a:t>
            </a:r>
          </a:p>
        </p:txBody>
      </p:sp>
      <p:sp>
        <p:nvSpPr>
          <p:cNvPr id="6" name="Platshållare för text 5">
            <a:extLst>
              <a:ext uri="{FF2B5EF4-FFF2-40B4-BE49-F238E27FC236}">
                <a16:creationId xmlns:a16="http://schemas.microsoft.com/office/drawing/2014/main" id="{397BD979-6D0F-9B45-8B2D-15695CC0100A}"/>
              </a:ext>
            </a:extLst>
          </p:cNvPr>
          <p:cNvSpPr>
            <a:spLocks noGrp="1"/>
          </p:cNvSpPr>
          <p:nvPr>
            <p:ph type="body" sz="quarter" idx="11"/>
          </p:nvPr>
        </p:nvSpPr>
        <p:spPr>
          <a:xfrm>
            <a:off x="965656" y="1308851"/>
            <a:ext cx="4577725" cy="2608077"/>
          </a:xfrm>
        </p:spPr>
        <p:txBody>
          <a:bodyPr/>
          <a:lstStyle/>
          <a:p>
            <a:pPr fontAlgn="auto">
              <a:spcBef>
                <a:spcPts val="0"/>
              </a:spcBef>
              <a:spcAft>
                <a:spcPts val="450"/>
              </a:spcAft>
              <a:defRPr/>
            </a:pPr>
            <a:r>
              <a:rPr lang="en-US" sz="1900" dirty="0"/>
              <a:t>University, regional and county hospital</a:t>
            </a:r>
          </a:p>
          <a:p>
            <a:pPr fontAlgn="auto">
              <a:spcBef>
                <a:spcPts val="0"/>
              </a:spcBef>
              <a:spcAft>
                <a:spcPts val="450"/>
              </a:spcAft>
              <a:defRPr/>
            </a:pPr>
            <a:r>
              <a:rPr lang="en-US" sz="1900" dirty="0"/>
              <a:t>District hospital</a:t>
            </a:r>
          </a:p>
          <a:p>
            <a:pPr fontAlgn="auto">
              <a:spcBef>
                <a:spcPts val="0"/>
              </a:spcBef>
              <a:spcAft>
                <a:spcPts val="450"/>
              </a:spcAft>
              <a:defRPr/>
            </a:pPr>
            <a:r>
              <a:rPr lang="en-US" sz="1900" dirty="0"/>
              <a:t>Healthcare </a:t>
            </a:r>
            <a:r>
              <a:rPr lang="en-US" sz="1900" dirty="0" err="1"/>
              <a:t>centre</a:t>
            </a:r>
            <a:endParaRPr lang="en-US" sz="1900" dirty="0"/>
          </a:p>
          <a:p>
            <a:pPr fontAlgn="auto">
              <a:spcBef>
                <a:spcPts val="0"/>
              </a:spcBef>
              <a:spcAft>
                <a:spcPts val="450"/>
              </a:spcAft>
              <a:defRPr/>
            </a:pPr>
            <a:r>
              <a:rPr lang="en-US" sz="1900" dirty="0"/>
              <a:t>Cottage hospital (healthcare </a:t>
            </a:r>
            <a:r>
              <a:rPr lang="en-US" sz="1900" dirty="0" err="1"/>
              <a:t>centre</a:t>
            </a:r>
            <a:r>
              <a:rPr lang="en-US" sz="1900" dirty="0"/>
              <a:t> with emergency beds)</a:t>
            </a:r>
          </a:p>
          <a:p>
            <a:pPr>
              <a:spcBef>
                <a:spcPts val="0"/>
              </a:spcBef>
              <a:spcAft>
                <a:spcPts val="450"/>
              </a:spcAft>
              <a:defRPr/>
            </a:pPr>
            <a:r>
              <a:rPr lang="en-US" sz="1900" dirty="0"/>
              <a:t>Psychiatric care</a:t>
            </a:r>
          </a:p>
          <a:p>
            <a:pPr fontAlgn="auto">
              <a:spcBef>
                <a:spcPts val="0"/>
              </a:spcBef>
              <a:spcAft>
                <a:spcPts val="450"/>
              </a:spcAft>
              <a:defRPr/>
            </a:pPr>
            <a:r>
              <a:rPr lang="en-US" sz="1900" dirty="0">
                <a:solidFill>
                  <a:srgbClr val="000000"/>
                </a:solidFill>
              </a:rPr>
              <a:t>Behavioral medicine treatment unit</a:t>
            </a:r>
          </a:p>
          <a:p>
            <a:pPr fontAlgn="auto">
              <a:spcBef>
                <a:spcPts val="0"/>
              </a:spcBef>
              <a:spcAft>
                <a:spcPts val="450"/>
              </a:spcAft>
              <a:defRPr/>
            </a:pPr>
            <a:r>
              <a:rPr lang="en-US" sz="1900" dirty="0"/>
              <a:t>Rehabilitation unit</a:t>
            </a:r>
          </a:p>
        </p:txBody>
      </p:sp>
      <p:pic>
        <p:nvPicPr>
          <p:cNvPr id="38" name="Bildobjekt 37" descr="A map of Västerbotten showing the healthcare services available in different urban areas.">
            <a:extLst>
              <a:ext uri="{FF2B5EF4-FFF2-40B4-BE49-F238E27FC236}">
                <a16:creationId xmlns:a16="http://schemas.microsoft.com/office/drawing/2014/main" id="{0145EE8F-C40A-6AE3-C14C-C3250EB78D16}"/>
              </a:ext>
            </a:extLst>
          </p:cNvPr>
          <p:cNvPicPr>
            <a:picLocks noChangeAspect="1"/>
          </p:cNvPicPr>
          <p:nvPr/>
        </p:nvPicPr>
        <p:blipFill>
          <a:blip r:embed="rId10"/>
          <a:stretch>
            <a:fillRect/>
          </a:stretch>
        </p:blipFill>
        <p:spPr>
          <a:xfrm>
            <a:off x="3470617" y="409574"/>
            <a:ext cx="5803037" cy="4100721"/>
          </a:xfrm>
          <a:prstGeom prst="rect">
            <a:avLst/>
          </a:prstGeom>
        </p:spPr>
      </p:pic>
    </p:spTree>
    <p:extLst>
      <p:ext uri="{BB962C8B-B14F-4D97-AF65-F5344CB8AC3E}">
        <p14:creationId xmlns:p14="http://schemas.microsoft.com/office/powerpoint/2010/main" val="400280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B61DFDC6-4395-C16A-05A4-DF3B3C4CB040}"/>
              </a:ext>
            </a:extLst>
          </p:cNvPr>
          <p:cNvSpPr>
            <a:spLocks noGrp="1"/>
          </p:cNvSpPr>
          <p:nvPr>
            <p:ph type="title" idx="4294967295"/>
          </p:nvPr>
        </p:nvSpPr>
        <p:spPr>
          <a:xfrm>
            <a:off x="755651" y="627534"/>
            <a:ext cx="7704138" cy="489348"/>
          </a:xfrm>
        </p:spPr>
        <p:txBody>
          <a:bodyPr anchor="t"/>
          <a:lstStyle/>
          <a:p>
            <a:pPr algn="l" rtl="0" eaLnBrk="1" latinLnBrk="0" hangingPunct="1"/>
            <a:r>
              <a:rPr lang="en-US" sz="3000" dirty="0">
                <a:solidFill>
                  <a:srgbClr val="0050A0"/>
                </a:solidFill>
                <a:effectLst/>
                <a:latin typeface="Calibri" panose="020F0502020204030204" pitchFamily="34" charset="0"/>
                <a:ea typeface="+mn-ea"/>
                <a:cs typeface="Arial" panose="020B0604020202020204" pitchFamily="34" charset="0"/>
              </a:rPr>
              <a:t>Healthcare </a:t>
            </a:r>
            <a:r>
              <a:rPr lang="en-US" sz="3000" dirty="0" err="1">
                <a:solidFill>
                  <a:srgbClr val="0050A0"/>
                </a:solidFill>
                <a:effectLst/>
                <a:latin typeface="Calibri" panose="020F0502020204030204" pitchFamily="34" charset="0"/>
                <a:ea typeface="+mn-ea"/>
                <a:cs typeface="Arial" panose="020B0604020202020204" pitchFamily="34" charset="0"/>
              </a:rPr>
              <a:t>centres</a:t>
            </a:r>
            <a:endParaRPr lang="en-US" sz="3000" dirty="0">
              <a:solidFill>
                <a:srgbClr val="0050A0"/>
              </a:solidFill>
              <a:effectLst/>
              <a:latin typeface="Calibri" panose="020F0502020204030204" pitchFamily="34" charset="0"/>
              <a:ea typeface="+mn-ea"/>
              <a:cs typeface="Arial" panose="020B0604020202020204" pitchFamily="34" charset="0"/>
            </a:endParaRPr>
          </a:p>
        </p:txBody>
      </p:sp>
      <p:sp>
        <p:nvSpPr>
          <p:cNvPr id="3" name="Platshållare för text 2">
            <a:extLst>
              <a:ext uri="{FF2B5EF4-FFF2-40B4-BE49-F238E27FC236}">
                <a16:creationId xmlns:a16="http://schemas.microsoft.com/office/drawing/2014/main" id="{BEC5DBEC-2D3C-AD49-8DC6-4AF81757C019}"/>
              </a:ext>
            </a:extLst>
          </p:cNvPr>
          <p:cNvSpPr>
            <a:spLocks noGrp="1"/>
          </p:cNvSpPr>
          <p:nvPr>
            <p:ph type="body" sz="quarter" idx="11"/>
          </p:nvPr>
        </p:nvSpPr>
        <p:spPr>
          <a:xfrm>
            <a:off x="917893" y="1330473"/>
            <a:ext cx="3559929" cy="1525395"/>
          </a:xfrm>
        </p:spPr>
        <p:txBody>
          <a:bodyPr/>
          <a:lstStyle/>
          <a:p>
            <a:pPr fontAlgn="auto">
              <a:lnSpc>
                <a:spcPct val="90000"/>
              </a:lnSpc>
              <a:spcBef>
                <a:spcPts val="0"/>
              </a:spcBef>
              <a:defRPr/>
            </a:pPr>
            <a:r>
              <a:rPr lang="en-US" dirty="0"/>
              <a:t>Healthcare </a:t>
            </a:r>
            <a:r>
              <a:rPr lang="en-US" dirty="0" err="1"/>
              <a:t>centre</a:t>
            </a:r>
            <a:br>
              <a:rPr lang="en-US" dirty="0"/>
            </a:br>
            <a:r>
              <a:rPr lang="en-US" dirty="0"/>
              <a:t>Region </a:t>
            </a:r>
            <a:r>
              <a:rPr lang="en-US" dirty="0" err="1"/>
              <a:t>Västerbotten</a:t>
            </a:r>
            <a:endParaRPr lang="en-US" dirty="0"/>
          </a:p>
          <a:p>
            <a:pPr fontAlgn="auto">
              <a:lnSpc>
                <a:spcPct val="90000"/>
              </a:lnSpc>
              <a:spcBef>
                <a:spcPts val="0"/>
              </a:spcBef>
              <a:defRPr/>
            </a:pPr>
            <a:r>
              <a:rPr lang="en-US" dirty="0"/>
              <a:t>Private healthcare </a:t>
            </a:r>
            <a:r>
              <a:rPr lang="en-US" dirty="0" err="1"/>
              <a:t>centre</a:t>
            </a:r>
            <a:r>
              <a:rPr lang="en-US" dirty="0"/>
              <a:t> </a:t>
            </a:r>
          </a:p>
        </p:txBody>
      </p:sp>
      <p:sp>
        <p:nvSpPr>
          <p:cNvPr id="7" name="Rectangle 12">
            <a:extLst>
              <a:ext uri="{FF2B5EF4-FFF2-40B4-BE49-F238E27FC236}">
                <a16:creationId xmlns:a16="http://schemas.microsoft.com/office/drawing/2014/main" id="{5C7C3352-C093-9C4F-BBE0-FA5AC145CDFA}"/>
              </a:ext>
              <a:ext uri="{C183D7F6-B498-43B3-948B-1728B52AA6E4}">
                <adec:decorative xmlns:adec="http://schemas.microsoft.com/office/drawing/2017/decorative" val="1"/>
              </a:ext>
            </a:extLst>
          </p:cNvPr>
          <p:cNvSpPr>
            <a:spLocks noChangeArrowheads="1"/>
          </p:cNvSpPr>
          <p:nvPr/>
        </p:nvSpPr>
        <p:spPr bwMode="auto">
          <a:xfrm>
            <a:off x="760578" y="1430450"/>
            <a:ext cx="152400" cy="152400"/>
          </a:xfrm>
          <a:prstGeom prst="rect">
            <a:avLst/>
          </a:prstGeom>
          <a:solidFill>
            <a:srgbClr val="DE7513"/>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0000" tIns="46800" rIns="90000" bIns="46800" anchor="ctr"/>
          <a:lstStyle/>
          <a:p>
            <a:endParaRPr lang="sv-SE"/>
          </a:p>
        </p:txBody>
      </p:sp>
      <p:sp>
        <p:nvSpPr>
          <p:cNvPr id="8" name="Rectangle 21">
            <a:extLst>
              <a:ext uri="{FF2B5EF4-FFF2-40B4-BE49-F238E27FC236}">
                <a16:creationId xmlns:a16="http://schemas.microsoft.com/office/drawing/2014/main" id="{762C7C44-EA0C-C742-B578-A88D6A08238F}"/>
              </a:ext>
              <a:ext uri="{C183D7F6-B498-43B3-948B-1728B52AA6E4}">
                <adec:decorative xmlns:adec="http://schemas.microsoft.com/office/drawing/2017/decorative" val="1"/>
              </a:ext>
            </a:extLst>
          </p:cNvPr>
          <p:cNvSpPr>
            <a:spLocks noChangeArrowheads="1"/>
          </p:cNvSpPr>
          <p:nvPr/>
        </p:nvSpPr>
        <p:spPr bwMode="auto">
          <a:xfrm>
            <a:off x="760578" y="2064403"/>
            <a:ext cx="152400" cy="152400"/>
          </a:xfrm>
          <a:prstGeom prst="rect">
            <a:avLst/>
          </a:prstGeom>
          <a:solidFill>
            <a:srgbClr val="0763AC"/>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0000" tIns="46800" rIns="90000" bIns="46800" anchor="ctr"/>
          <a:lstStyle/>
          <a:p>
            <a:endParaRPr lang="sv-SE"/>
          </a:p>
        </p:txBody>
      </p:sp>
      <p:pic>
        <p:nvPicPr>
          <p:cNvPr id="6" name="Picture 24" descr="Health Choice logo.">
            <a:extLst>
              <a:ext uri="{FF2B5EF4-FFF2-40B4-BE49-F238E27FC236}">
                <a16:creationId xmlns:a16="http://schemas.microsoft.com/office/drawing/2014/main" id="{FA9E4BF2-E4D0-3D43-A2F3-2B9239BC57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0578" y="3190603"/>
            <a:ext cx="587375"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Bildobjekt 4" descr="Map of Västerbotten showing healthcare centres, including privately run and Region Västerbotten–operated healthcare centres.&#10;In Umeå, there are four privately run healthcare centres and four operated by Region Västerbotten. In Lycksele, there is one of each.&#10;In the following towns, there are only Region Västerbotten–operated healthcare centres: Tärnaby, Sorsele, Storuman, Malå, Norsjö, Vilhelmina, Dorotea, Åsele, Bjurholm, Vindeln, Hörnefors, Vännäs, Jörn, Boliden, Skellefteå, Burträsk, Nordmaling, Holmsund/Obbola, Sävar, Robertsfors, Lövånger, Bureå, Ursviken, Kåge and Byske.">
            <a:extLst>
              <a:ext uri="{FF2B5EF4-FFF2-40B4-BE49-F238E27FC236}">
                <a16:creationId xmlns:a16="http://schemas.microsoft.com/office/drawing/2014/main" id="{231EE623-0CF3-263A-47A8-AAAAE1E221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01"/>
          <a:stretch/>
        </p:blipFill>
        <p:spPr>
          <a:xfrm>
            <a:off x="3071035" y="655210"/>
            <a:ext cx="5420658" cy="3312368"/>
          </a:xfrm>
          <a:prstGeom prst="rect">
            <a:avLst/>
          </a:prstGeom>
        </p:spPr>
      </p:pic>
    </p:spTree>
    <p:extLst>
      <p:ext uri="{BB962C8B-B14F-4D97-AF65-F5344CB8AC3E}">
        <p14:creationId xmlns:p14="http://schemas.microsoft.com/office/powerpoint/2010/main" val="21033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objekt 19" descr="Map of healthcare regions in Sweden.&#10;In the Northern healthcare region, Umeå has a university hospital and a regional hospital. Östersund, Sundsvall and Sunderbyn have county hospitals.&#10;The other healthcare regions are Mid Sweden, Stockholm–Gotland, Western, South-Eastern and Southern.">
            <a:extLst>
              <a:ext uri="{FF2B5EF4-FFF2-40B4-BE49-F238E27FC236}">
                <a16:creationId xmlns:a16="http://schemas.microsoft.com/office/drawing/2014/main" id="{E8C7FF10-FD71-D93E-5765-74A13AD70753}"/>
              </a:ext>
            </a:extLst>
          </p:cNvPr>
          <p:cNvPicPr>
            <a:picLocks noChangeAspect="1"/>
          </p:cNvPicPr>
          <p:nvPr/>
        </p:nvPicPr>
        <p:blipFill>
          <a:blip r:embed="rId3"/>
          <a:srcRect l="20636" t="2836" r="43436" b="8253"/>
          <a:stretch>
            <a:fillRect/>
          </a:stretch>
        </p:blipFill>
        <p:spPr>
          <a:xfrm>
            <a:off x="4660865" y="0"/>
            <a:ext cx="2399296" cy="4195764"/>
          </a:xfrm>
          <a:prstGeom prst="rect">
            <a:avLst/>
          </a:prstGeom>
        </p:spPr>
      </p:pic>
      <p:sp>
        <p:nvSpPr>
          <p:cNvPr id="5" name="Rubrik 4">
            <a:extLst>
              <a:ext uri="{FF2B5EF4-FFF2-40B4-BE49-F238E27FC236}">
                <a16:creationId xmlns:a16="http://schemas.microsoft.com/office/drawing/2014/main" id="{91B27C9A-F7CA-FF9B-5BBB-86F01466FA23}"/>
              </a:ext>
            </a:extLst>
          </p:cNvPr>
          <p:cNvSpPr>
            <a:spLocks noGrp="1"/>
          </p:cNvSpPr>
          <p:nvPr>
            <p:ph type="title" idx="4294967295"/>
          </p:nvPr>
        </p:nvSpPr>
        <p:spPr>
          <a:xfrm>
            <a:off x="755651" y="627534"/>
            <a:ext cx="7704138" cy="476579"/>
          </a:xfrm>
        </p:spPr>
        <p:txBody>
          <a:bodyPr anchor="t"/>
          <a:lstStyle/>
          <a:p>
            <a:pPr algn="l" rtl="0" eaLnBrk="1" latinLnBrk="0" hangingPunct="1"/>
            <a:r>
              <a:rPr lang="en-US" sz="3000" dirty="0">
                <a:solidFill>
                  <a:srgbClr val="0050A0"/>
                </a:solidFill>
                <a:effectLst/>
                <a:latin typeface="Calibri" panose="020F0502020204030204" pitchFamily="34" charset="0"/>
                <a:ea typeface="+mn-ea"/>
                <a:cs typeface="Arial" panose="020B0604020202020204" pitchFamily="34" charset="0"/>
              </a:rPr>
              <a:t>Hospital care in Sweden</a:t>
            </a:r>
          </a:p>
        </p:txBody>
      </p:sp>
      <p:sp>
        <p:nvSpPr>
          <p:cNvPr id="3" name="Platshållare för text 2">
            <a:extLst>
              <a:ext uri="{FF2B5EF4-FFF2-40B4-BE49-F238E27FC236}">
                <a16:creationId xmlns:a16="http://schemas.microsoft.com/office/drawing/2014/main" id="{4DCD2A9C-D258-104C-AB28-CEA0791B065F}"/>
              </a:ext>
            </a:extLst>
          </p:cNvPr>
          <p:cNvSpPr>
            <a:spLocks noGrp="1"/>
          </p:cNvSpPr>
          <p:nvPr>
            <p:ph type="body" sz="quarter" idx="11"/>
          </p:nvPr>
        </p:nvSpPr>
        <p:spPr>
          <a:xfrm>
            <a:off x="755651" y="1336769"/>
            <a:ext cx="3816350" cy="2603134"/>
          </a:xfrm>
        </p:spPr>
        <p:txBody>
          <a:bodyPr/>
          <a:lstStyle/>
          <a:p>
            <a:r>
              <a:rPr lang="en-US" dirty="0"/>
              <a:t>The Northern healthcare region covers half of Sweden's area and has circa 904,370 inhabitants.</a:t>
            </a:r>
          </a:p>
        </p:txBody>
      </p:sp>
      <p:sp>
        <p:nvSpPr>
          <p:cNvPr id="9" name="矩形 8">
            <a:extLst>
              <a:ext uri="{FF2B5EF4-FFF2-40B4-BE49-F238E27FC236}">
                <a16:creationId xmlns:a16="http://schemas.microsoft.com/office/drawing/2014/main" id="{6FAD2A06-C23F-E561-5C1E-93536179F20F}"/>
              </a:ext>
            </a:extLst>
          </p:cNvPr>
          <p:cNvSpPr/>
          <p:nvPr/>
        </p:nvSpPr>
        <p:spPr>
          <a:xfrm>
            <a:off x="6883555" y="1404000"/>
            <a:ext cx="1505712" cy="143256"/>
          </a:xfrm>
          <a:prstGeom prst="rect">
            <a:avLst/>
          </a:prstGeom>
          <a:noFill/>
        </p:spPr>
        <p:txBody>
          <a:bodyPr wrap="none" lIns="0" tIns="0" rIns="0" bIns="0">
            <a:noAutofit/>
          </a:bodyPr>
          <a:lstStyle/>
          <a:p>
            <a:pPr indent="0"/>
            <a:r>
              <a:rPr lang="en-US" sz="900" b="1" dirty="0">
                <a:ea typeface="宋体" panose="02010600030101010101" pitchFamily="2" charset="-122"/>
                <a:cs typeface="Times New Roman" panose="02020603050405020304" pitchFamily="18" charset="0"/>
              </a:rPr>
              <a:t>University and Regional Hospital</a:t>
            </a:r>
          </a:p>
        </p:txBody>
      </p:sp>
      <p:sp>
        <p:nvSpPr>
          <p:cNvPr id="10" name="矩形 9">
            <a:extLst>
              <a:ext uri="{FF2B5EF4-FFF2-40B4-BE49-F238E27FC236}">
                <a16:creationId xmlns:a16="http://schemas.microsoft.com/office/drawing/2014/main" id="{ED822301-F2BB-4650-4D38-CC0378FFF674}"/>
              </a:ext>
            </a:extLst>
          </p:cNvPr>
          <p:cNvSpPr/>
          <p:nvPr/>
        </p:nvSpPr>
        <p:spPr>
          <a:xfrm>
            <a:off x="6883555" y="1542179"/>
            <a:ext cx="633984" cy="109728"/>
          </a:xfrm>
          <a:prstGeom prst="rect">
            <a:avLst/>
          </a:prstGeom>
          <a:noFill/>
        </p:spPr>
        <p:txBody>
          <a:bodyPr wrap="none" lIns="0" tIns="0" rIns="0" bIns="0">
            <a:noAutofit/>
          </a:bodyPr>
          <a:lstStyle/>
          <a:p>
            <a:pPr indent="0"/>
            <a:r>
              <a:rPr lang="en-US" sz="900" b="1" dirty="0">
                <a:ea typeface="宋体" panose="02010600030101010101" pitchFamily="2" charset="-122"/>
                <a:cs typeface="Times New Roman" panose="02020603050405020304" pitchFamily="18" charset="0"/>
              </a:rPr>
              <a:t>County Hospitals</a:t>
            </a:r>
          </a:p>
        </p:txBody>
      </p:sp>
      <p:sp>
        <p:nvSpPr>
          <p:cNvPr id="12" name="矩形 11">
            <a:extLst>
              <a:ext uri="{FF2B5EF4-FFF2-40B4-BE49-F238E27FC236}">
                <a16:creationId xmlns:a16="http://schemas.microsoft.com/office/drawing/2014/main" id="{D07B8F2D-0896-2D3B-75A7-486CBBEA77C0}"/>
              </a:ext>
            </a:extLst>
          </p:cNvPr>
          <p:cNvSpPr/>
          <p:nvPr/>
        </p:nvSpPr>
        <p:spPr>
          <a:xfrm>
            <a:off x="6770779" y="2055876"/>
            <a:ext cx="1011936" cy="131064"/>
          </a:xfrm>
          <a:prstGeom prst="rect">
            <a:avLst/>
          </a:prstGeom>
          <a:noFill/>
        </p:spPr>
        <p:txBody>
          <a:bodyPr wrap="none" lIns="0" tIns="0" rIns="0" bIns="0">
            <a:noAutofit/>
          </a:bodyPr>
          <a:lstStyle/>
          <a:p>
            <a:pPr indent="0"/>
            <a:r>
              <a:rPr lang="en-US" sz="800" b="1" dirty="0">
                <a:ea typeface="宋体" panose="02010600030101010101" pitchFamily="2" charset="-122"/>
                <a:cs typeface="Times New Roman" panose="02020603050405020304" pitchFamily="18" charset="0"/>
              </a:rPr>
              <a:t>Northern Healthcare Region</a:t>
            </a:r>
          </a:p>
        </p:txBody>
      </p:sp>
      <p:sp>
        <p:nvSpPr>
          <p:cNvPr id="13" name="矩形 12">
            <a:extLst>
              <a:ext uri="{FF2B5EF4-FFF2-40B4-BE49-F238E27FC236}">
                <a16:creationId xmlns:a16="http://schemas.microsoft.com/office/drawing/2014/main" id="{DA423634-ECCD-7D11-753D-8A49CCFCA7C4}"/>
              </a:ext>
            </a:extLst>
          </p:cNvPr>
          <p:cNvSpPr/>
          <p:nvPr/>
        </p:nvSpPr>
        <p:spPr>
          <a:xfrm>
            <a:off x="6770779" y="2360050"/>
            <a:ext cx="1243584" cy="146304"/>
          </a:xfrm>
          <a:prstGeom prst="rect">
            <a:avLst/>
          </a:prstGeom>
          <a:noFill/>
        </p:spPr>
        <p:txBody>
          <a:bodyPr wrap="none" lIns="0" tIns="0" rIns="0" bIns="0">
            <a:noAutofit/>
          </a:bodyPr>
          <a:lstStyle/>
          <a:p>
            <a:pPr indent="0"/>
            <a:r>
              <a:rPr lang="en-US" sz="800" b="1" dirty="0">
                <a:ea typeface="宋体" panose="02010600030101010101" pitchFamily="2" charset="-122"/>
                <a:cs typeface="Times New Roman" panose="02020603050405020304" pitchFamily="18" charset="0"/>
              </a:rPr>
              <a:t>Healthcare Region central Sweden</a:t>
            </a:r>
          </a:p>
        </p:txBody>
      </p:sp>
      <p:sp>
        <p:nvSpPr>
          <p:cNvPr id="14" name="矩形 13">
            <a:extLst>
              <a:ext uri="{FF2B5EF4-FFF2-40B4-BE49-F238E27FC236}">
                <a16:creationId xmlns:a16="http://schemas.microsoft.com/office/drawing/2014/main" id="{721643DF-4EA1-AA60-C762-84A3B89A1C25}"/>
              </a:ext>
            </a:extLst>
          </p:cNvPr>
          <p:cNvSpPr/>
          <p:nvPr/>
        </p:nvSpPr>
        <p:spPr>
          <a:xfrm>
            <a:off x="6770779" y="2720340"/>
            <a:ext cx="1493520" cy="134112"/>
          </a:xfrm>
          <a:prstGeom prst="rect">
            <a:avLst/>
          </a:prstGeom>
          <a:noFill/>
        </p:spPr>
        <p:txBody>
          <a:bodyPr wrap="none" lIns="0" tIns="0" rIns="0" bIns="0">
            <a:noAutofit/>
          </a:bodyPr>
          <a:lstStyle/>
          <a:p>
            <a:pPr indent="0"/>
            <a:r>
              <a:rPr lang="en-US" sz="800" b="1" dirty="0">
                <a:ea typeface="宋体" panose="02010600030101010101" pitchFamily="2" charset="-122"/>
                <a:cs typeface="Times New Roman" panose="02020603050405020304" pitchFamily="18" charset="0"/>
              </a:rPr>
              <a:t>Healthcare Region Stockholm-Gotland</a:t>
            </a:r>
          </a:p>
        </p:txBody>
      </p:sp>
      <p:sp>
        <p:nvSpPr>
          <p:cNvPr id="15" name="矩形 14">
            <a:extLst>
              <a:ext uri="{FF2B5EF4-FFF2-40B4-BE49-F238E27FC236}">
                <a16:creationId xmlns:a16="http://schemas.microsoft.com/office/drawing/2014/main" id="{5B3D9222-8FF4-69BD-F543-77C4364A6F71}"/>
              </a:ext>
            </a:extLst>
          </p:cNvPr>
          <p:cNvSpPr/>
          <p:nvPr/>
        </p:nvSpPr>
        <p:spPr>
          <a:xfrm>
            <a:off x="6770779" y="3026664"/>
            <a:ext cx="1039368" cy="140208"/>
          </a:xfrm>
          <a:prstGeom prst="rect">
            <a:avLst/>
          </a:prstGeom>
          <a:noFill/>
        </p:spPr>
        <p:txBody>
          <a:bodyPr wrap="none" lIns="0" tIns="0" rIns="0" bIns="0">
            <a:noAutofit/>
          </a:bodyPr>
          <a:lstStyle/>
          <a:p>
            <a:pPr indent="0"/>
            <a:r>
              <a:rPr lang="en-US" sz="800" b="1" dirty="0">
                <a:ea typeface="宋体" panose="02010600030101010101" pitchFamily="2" charset="-122"/>
                <a:cs typeface="Times New Roman" panose="02020603050405020304" pitchFamily="18" charset="0"/>
              </a:rPr>
              <a:t>Western Healthcare Region</a:t>
            </a:r>
          </a:p>
        </p:txBody>
      </p:sp>
      <p:sp>
        <p:nvSpPr>
          <p:cNvPr id="16" name="矩形 15">
            <a:extLst>
              <a:ext uri="{FF2B5EF4-FFF2-40B4-BE49-F238E27FC236}">
                <a16:creationId xmlns:a16="http://schemas.microsoft.com/office/drawing/2014/main" id="{0DB5C849-F7AD-724F-EE5F-7A875FA6F2F9}"/>
              </a:ext>
            </a:extLst>
          </p:cNvPr>
          <p:cNvSpPr/>
          <p:nvPr/>
        </p:nvSpPr>
        <p:spPr>
          <a:xfrm>
            <a:off x="6770779" y="3377184"/>
            <a:ext cx="1161288" cy="140208"/>
          </a:xfrm>
          <a:prstGeom prst="rect">
            <a:avLst/>
          </a:prstGeom>
          <a:noFill/>
        </p:spPr>
        <p:txBody>
          <a:bodyPr wrap="none" lIns="0" tIns="0" rIns="0" bIns="0">
            <a:noAutofit/>
          </a:bodyPr>
          <a:lstStyle/>
          <a:p>
            <a:pPr indent="0"/>
            <a:r>
              <a:rPr lang="en-US" sz="800" b="1">
                <a:ea typeface="宋体" panose="02010600030101010101" pitchFamily="2" charset="-122"/>
                <a:cs typeface="Times New Roman" panose="02020603050405020304" pitchFamily="18" charset="0"/>
              </a:rPr>
              <a:t>South-Eastern Healthcare Region</a:t>
            </a:r>
          </a:p>
        </p:txBody>
      </p:sp>
      <p:sp>
        <p:nvSpPr>
          <p:cNvPr id="17" name="矩形 16">
            <a:extLst>
              <a:ext uri="{FF2B5EF4-FFF2-40B4-BE49-F238E27FC236}">
                <a16:creationId xmlns:a16="http://schemas.microsoft.com/office/drawing/2014/main" id="{CBD2457A-6412-FE0F-B6C4-0DD17DDE66E3}"/>
              </a:ext>
            </a:extLst>
          </p:cNvPr>
          <p:cNvSpPr/>
          <p:nvPr/>
        </p:nvSpPr>
        <p:spPr>
          <a:xfrm>
            <a:off x="6770779" y="3715512"/>
            <a:ext cx="972312" cy="140208"/>
          </a:xfrm>
          <a:prstGeom prst="rect">
            <a:avLst/>
          </a:prstGeom>
          <a:noFill/>
        </p:spPr>
        <p:txBody>
          <a:bodyPr wrap="none" lIns="0" tIns="0" rIns="0" bIns="0">
            <a:noAutofit/>
          </a:bodyPr>
          <a:lstStyle/>
          <a:p>
            <a:pPr indent="0"/>
            <a:r>
              <a:rPr lang="en-US" sz="800" b="1">
                <a:ea typeface="宋体" panose="02010600030101010101" pitchFamily="2" charset="-122"/>
                <a:cs typeface="Times New Roman" panose="02020603050405020304" pitchFamily="18" charset="0"/>
              </a:rPr>
              <a:t>Southern Healthcare Region</a:t>
            </a:r>
          </a:p>
        </p:txBody>
      </p:sp>
    </p:spTree>
    <p:extLst>
      <p:ext uri="{BB962C8B-B14F-4D97-AF65-F5344CB8AC3E}">
        <p14:creationId xmlns:p14="http://schemas.microsoft.com/office/powerpoint/2010/main" val="787069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F9E95E2-C72F-F12F-6BF0-DF5C8D63C453}"/>
              </a:ext>
            </a:extLst>
          </p:cNvPr>
          <p:cNvSpPr>
            <a:spLocks noGrp="1"/>
          </p:cNvSpPr>
          <p:nvPr>
            <p:ph type="title" idx="4294967295"/>
          </p:nvPr>
        </p:nvSpPr>
        <p:spPr>
          <a:xfrm>
            <a:off x="685800" y="331773"/>
            <a:ext cx="3145790" cy="1153011"/>
          </a:xfrm>
        </p:spPr>
        <p:txBody>
          <a:bodyPr/>
          <a:lstStyle/>
          <a:p>
            <a:pPr algn="l" rtl="0" eaLnBrk="1" latinLnBrk="0" hangingPunct="1"/>
            <a:r>
              <a:rPr lang="en-US" sz="3000" dirty="0">
                <a:solidFill>
                  <a:srgbClr val="0050A0"/>
                </a:solidFill>
                <a:effectLst/>
                <a:latin typeface="Calibri" panose="020F0502020204030204" pitchFamily="34" charset="0"/>
                <a:ea typeface="+mn-ea"/>
                <a:cs typeface="Arial" panose="020B0604020202020204" pitchFamily="34" charset="0"/>
              </a:rPr>
              <a:t>University Hospital of </a:t>
            </a:r>
            <a:r>
              <a:rPr lang="en-US" sz="3000" dirty="0" err="1">
                <a:solidFill>
                  <a:srgbClr val="0050A0"/>
                </a:solidFill>
                <a:effectLst/>
                <a:latin typeface="Calibri" panose="020F0502020204030204" pitchFamily="34" charset="0"/>
                <a:ea typeface="+mn-ea"/>
                <a:cs typeface="Arial" panose="020B0604020202020204" pitchFamily="34" charset="0"/>
              </a:rPr>
              <a:t>Umeå</a:t>
            </a:r>
            <a:endParaRPr lang="en-US" sz="3000" dirty="0">
              <a:solidFill>
                <a:srgbClr val="0050A0"/>
              </a:solidFill>
              <a:effectLst/>
              <a:latin typeface="Calibri" panose="020F0502020204030204" pitchFamily="34" charset="0"/>
              <a:ea typeface="+mn-ea"/>
              <a:cs typeface="Arial" panose="020B0604020202020204" pitchFamily="34" charset="0"/>
            </a:endParaRPr>
          </a:p>
        </p:txBody>
      </p:sp>
      <p:sp>
        <p:nvSpPr>
          <p:cNvPr id="3" name="Platshållare för text 2">
            <a:extLst>
              <a:ext uri="{FF2B5EF4-FFF2-40B4-BE49-F238E27FC236}">
                <a16:creationId xmlns:a16="http://schemas.microsoft.com/office/drawing/2014/main" id="{9B2963E6-A69D-3048-BA12-891AE4117E9B}"/>
              </a:ext>
            </a:extLst>
          </p:cNvPr>
          <p:cNvSpPr>
            <a:spLocks noGrp="1"/>
          </p:cNvSpPr>
          <p:nvPr>
            <p:ph type="body" sz="quarter" idx="11"/>
          </p:nvPr>
        </p:nvSpPr>
        <p:spPr>
          <a:xfrm>
            <a:off x="755651" y="1797805"/>
            <a:ext cx="3145790" cy="1854065"/>
          </a:xfrm>
        </p:spPr>
        <p:txBody>
          <a:bodyPr vert="horz" lIns="91440" tIns="45720" rIns="91440" bIns="45720" rtlCol="0" anchor="t">
            <a:noAutofit/>
          </a:bodyPr>
          <a:lstStyle/>
          <a:p>
            <a:pPr marL="342900" indent="-342900">
              <a:spcBef>
                <a:spcPts val="0"/>
              </a:spcBef>
              <a:spcAft>
                <a:spcPts val="500"/>
              </a:spcAft>
              <a:buFont typeface="Arial" panose="020B0604020202020204" pitchFamily="34" charset="0"/>
              <a:buChar char="•"/>
            </a:pPr>
            <a:r>
              <a:rPr lang="en-US" dirty="0">
                <a:latin typeface="Calibri"/>
                <a:ea typeface="Calibri"/>
                <a:cs typeface="Arial"/>
              </a:rPr>
              <a:t>Tertiary care</a:t>
            </a:r>
          </a:p>
          <a:p>
            <a:pPr marL="342900" indent="-342900">
              <a:spcBef>
                <a:spcPts val="0"/>
              </a:spcBef>
              <a:spcAft>
                <a:spcPts val="500"/>
              </a:spcAft>
              <a:buFont typeface="Arial" panose="020B0604020202020204" pitchFamily="34" charset="0"/>
              <a:buChar char="•"/>
            </a:pPr>
            <a:r>
              <a:rPr lang="en-US" dirty="0">
                <a:latin typeface="Calibri" charset="0"/>
                <a:cs typeface="Arial" charset="0"/>
              </a:rPr>
              <a:t>Research</a:t>
            </a:r>
          </a:p>
          <a:p>
            <a:pPr marL="342900" indent="-342900">
              <a:spcBef>
                <a:spcPts val="0"/>
              </a:spcBef>
              <a:spcAft>
                <a:spcPts val="500"/>
              </a:spcAft>
              <a:buFont typeface="Arial" panose="020B0604020202020204" pitchFamily="34" charset="0"/>
              <a:buChar char="•"/>
            </a:pPr>
            <a:r>
              <a:rPr lang="en-US" dirty="0">
                <a:latin typeface="Calibri" charset="0"/>
                <a:cs typeface="Arial" charset="0"/>
              </a:rPr>
              <a:t>Teaching</a:t>
            </a:r>
          </a:p>
        </p:txBody>
      </p:sp>
      <p:pic>
        <p:nvPicPr>
          <p:cNvPr id="5" name="Bildobjekt 4">
            <a:extLst>
              <a:ext uri="{FF2B5EF4-FFF2-40B4-BE49-F238E27FC236}">
                <a16:creationId xmlns:a16="http://schemas.microsoft.com/office/drawing/2014/main" id="{11E50006-839A-8E3F-1F99-8871D41A875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r="18959"/>
          <a:stretch/>
        </p:blipFill>
        <p:spPr>
          <a:xfrm>
            <a:off x="4048759" y="0"/>
            <a:ext cx="5095241" cy="4189991"/>
          </a:xfrm>
          <a:prstGeom prst="rect">
            <a:avLst/>
          </a:prstGeom>
        </p:spPr>
      </p:pic>
    </p:spTree>
    <p:extLst>
      <p:ext uri="{BB962C8B-B14F-4D97-AF65-F5344CB8AC3E}">
        <p14:creationId xmlns:p14="http://schemas.microsoft.com/office/powerpoint/2010/main" val="3699130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3BBF610E-018F-9747-B125-82837215E97C}"/>
              </a:ext>
            </a:extLst>
          </p:cNvPr>
          <p:cNvSpPr>
            <a:spLocks noGrp="1"/>
          </p:cNvSpPr>
          <p:nvPr>
            <p:ph type="title" idx="4294967295"/>
          </p:nvPr>
        </p:nvSpPr>
        <p:spPr>
          <a:xfrm>
            <a:off x="760413" y="621491"/>
            <a:ext cx="5651020" cy="4912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spcBef>
                <a:spcPct val="20000"/>
              </a:spcBef>
              <a:buClr>
                <a:srgbClr val="0050A0"/>
              </a:buClr>
              <a:defRPr/>
            </a:pPr>
            <a:r>
              <a:rPr kumimoji="0" lang="en-US" sz="3000" b="0" i="0" u="none" strike="noStrike" cap="none" normalizeH="0" baseline="0" noProof="0" dirty="0">
                <a:ln>
                  <a:noFill/>
                </a:ln>
                <a:solidFill>
                  <a:srgbClr val="0050A0"/>
                </a:solidFill>
                <a:effectLst/>
                <a:uLnTx/>
                <a:uFillTx/>
                <a:latin typeface="+mj-lt"/>
                <a:ea typeface="+mn-ea"/>
                <a:cs typeface="Arial"/>
              </a:rPr>
              <a:t>National </a:t>
            </a:r>
            <a:r>
              <a:rPr kumimoji="0" lang="en-US" sz="3000" b="0" i="0" u="none" strike="noStrike" cap="none" normalizeH="0" baseline="0" noProof="0" dirty="0" err="1">
                <a:ln>
                  <a:noFill/>
                </a:ln>
                <a:solidFill>
                  <a:srgbClr val="0050A0"/>
                </a:solidFill>
                <a:effectLst/>
                <a:uLnTx/>
                <a:uFillTx/>
                <a:latin typeface="+mj-lt"/>
                <a:ea typeface="+mn-ea"/>
                <a:cs typeface="Arial"/>
              </a:rPr>
              <a:t>specialised</a:t>
            </a:r>
            <a:r>
              <a:rPr lang="en-US" sz="3000" dirty="0">
                <a:ea typeface="+mn-ea"/>
                <a:cs typeface="Arial"/>
              </a:rPr>
              <a:t> medical care</a:t>
            </a:r>
            <a:endParaRPr lang="en-US" sz="1600" b="0" i="0" u="none" strike="noStrike" cap="none" normalizeH="0" baseline="0" noProof="0" dirty="0">
              <a:ln>
                <a:noFill/>
              </a:ln>
              <a:solidFill>
                <a:srgbClr val="0050A0"/>
              </a:solidFill>
              <a:effectLst/>
              <a:uLnTx/>
              <a:uFillTx/>
              <a:latin typeface="+mj-lt"/>
              <a:ea typeface="Calibri"/>
              <a:cs typeface="Arial"/>
            </a:endParaRPr>
          </a:p>
        </p:txBody>
      </p:sp>
      <p:sp>
        <p:nvSpPr>
          <p:cNvPr id="6" name="Platshållare för text 5">
            <a:extLst>
              <a:ext uri="{FF2B5EF4-FFF2-40B4-BE49-F238E27FC236}">
                <a16:creationId xmlns:a16="http://schemas.microsoft.com/office/drawing/2014/main" id="{E5C24044-697C-CE4D-BE46-3E73942789E8}"/>
              </a:ext>
            </a:extLst>
          </p:cNvPr>
          <p:cNvSpPr>
            <a:spLocks noGrp="1"/>
          </p:cNvSpPr>
          <p:nvPr>
            <p:ph type="body" sz="quarter" idx="11"/>
          </p:nvPr>
        </p:nvSpPr>
        <p:spPr>
          <a:xfrm>
            <a:off x="4785390" y="1287952"/>
            <a:ext cx="4177030" cy="2442844"/>
          </a:xfrm>
        </p:spPr>
        <p:txBody>
          <a:bodyPr vert="horz" lIns="91440" tIns="45720" rIns="91440" bIns="45720" rtlCol="0" anchor="t">
            <a:noAutofit/>
          </a:bodyPr>
          <a:lstStyle/>
          <a:p>
            <a:pPr marL="285750" indent="-285750">
              <a:spcBef>
                <a:spcPts val="0"/>
              </a:spcBef>
              <a:spcAft>
                <a:spcPts val="480"/>
              </a:spcAft>
              <a:buClr>
                <a:schemeClr val="tx1"/>
              </a:buClr>
              <a:buFont typeface="Arial" panose="020B0604020202020204" pitchFamily="34" charset="0"/>
              <a:buChar char="•"/>
              <a:defRPr/>
            </a:pPr>
            <a:r>
              <a:rPr lang="en-US" dirty="0">
                <a:cs typeface="Arial"/>
              </a:rPr>
              <a:t>Primary sclerosing cholangitis </a:t>
            </a:r>
            <a:br>
              <a:rPr lang="en-US" dirty="0">
                <a:cs typeface="Arial"/>
              </a:rPr>
            </a:br>
            <a:r>
              <a:rPr lang="en-US" dirty="0">
                <a:cs typeface="Arial"/>
              </a:rPr>
              <a:t>(15 December 2021)</a:t>
            </a:r>
            <a:endParaRPr lang="en-US" dirty="0">
              <a:ea typeface="Calibri"/>
            </a:endParaRPr>
          </a:p>
          <a:p>
            <a:pPr marL="285750" indent="-285750">
              <a:spcBef>
                <a:spcPts val="0"/>
              </a:spcBef>
              <a:spcAft>
                <a:spcPts val="480"/>
              </a:spcAft>
              <a:buClr>
                <a:schemeClr val="tx1"/>
              </a:buClr>
              <a:buFont typeface="Arial" panose="020B0604020202020204" pitchFamily="34" charset="0"/>
              <a:buChar char="•"/>
              <a:defRPr/>
            </a:pPr>
            <a:r>
              <a:rPr lang="en-US" dirty="0">
                <a:cs typeface="Arial"/>
              </a:rPr>
              <a:t>Spinal cord injuries (1 April 2023)</a:t>
            </a:r>
            <a:endParaRPr lang="en-US" dirty="0">
              <a:ea typeface="Calibri"/>
            </a:endParaRPr>
          </a:p>
          <a:p>
            <a:pPr marL="285750" indent="-285750">
              <a:spcBef>
                <a:spcPts val="0"/>
              </a:spcBef>
              <a:spcAft>
                <a:spcPts val="480"/>
              </a:spcAft>
              <a:buClr>
                <a:schemeClr val="tx1"/>
              </a:buClr>
              <a:buFont typeface="Arial" panose="020B0604020202020204" pitchFamily="34" charset="0"/>
              <a:buChar char="•"/>
              <a:defRPr/>
            </a:pPr>
            <a:r>
              <a:rPr lang="en-US" dirty="0">
                <a:cs typeface="Arial"/>
              </a:rPr>
              <a:t>Systemic amyloidosis (1 July 2024)</a:t>
            </a:r>
            <a:endParaRPr lang="en-US" dirty="0">
              <a:ea typeface="Calibri"/>
            </a:endParaRPr>
          </a:p>
          <a:p>
            <a:pPr marL="285750" indent="-285750">
              <a:spcBef>
                <a:spcPts val="0"/>
              </a:spcBef>
              <a:spcAft>
                <a:spcPts val="480"/>
              </a:spcAft>
              <a:buClr>
                <a:schemeClr val="tx1"/>
              </a:buClr>
              <a:buFont typeface="Arial" panose="020B0604020202020204" pitchFamily="34" charset="0"/>
              <a:buChar char="•"/>
              <a:defRPr/>
            </a:pPr>
            <a:r>
              <a:rPr lang="en-US" dirty="0">
                <a:cs typeface="Arial"/>
              </a:rPr>
              <a:t>Rare lung diseases in children </a:t>
            </a:r>
            <a:br>
              <a:rPr lang="en-US" dirty="0">
                <a:cs typeface="Arial"/>
              </a:rPr>
            </a:br>
            <a:r>
              <a:rPr lang="en-US" dirty="0">
                <a:cs typeface="Arial"/>
              </a:rPr>
              <a:t>(1 January 2023)</a:t>
            </a:r>
            <a:endParaRPr lang="en-US" dirty="0">
              <a:ea typeface="Calibri"/>
            </a:endParaRPr>
          </a:p>
          <a:p>
            <a:pPr marL="285750" indent="-285750">
              <a:spcBef>
                <a:spcPts val="0"/>
              </a:spcBef>
              <a:spcAft>
                <a:spcPts val="480"/>
              </a:spcAft>
              <a:buClr>
                <a:schemeClr val="tx1"/>
              </a:buClr>
              <a:buFont typeface="Arial" panose="020B0604020202020204" pitchFamily="34" charset="0"/>
              <a:buChar char="•"/>
              <a:defRPr/>
            </a:pPr>
            <a:r>
              <a:rPr lang="en-US" dirty="0">
                <a:ea typeface="Calibri"/>
                <a:cs typeface="Arial"/>
              </a:rPr>
              <a:t>Winged scapula (1 June 2026)</a:t>
            </a:r>
            <a:endParaRPr lang="en-US" dirty="0">
              <a:ea typeface="Calibri"/>
            </a:endParaRPr>
          </a:p>
        </p:txBody>
      </p:sp>
      <p:sp>
        <p:nvSpPr>
          <p:cNvPr id="4" name="textruta 3">
            <a:extLst>
              <a:ext uri="{FF2B5EF4-FFF2-40B4-BE49-F238E27FC236}">
                <a16:creationId xmlns:a16="http://schemas.microsoft.com/office/drawing/2014/main" id="{A76072E8-E81A-0CE6-C4A9-EF0CDD8F6170}"/>
              </a:ext>
            </a:extLst>
          </p:cNvPr>
          <p:cNvSpPr txBox="1"/>
          <p:nvPr/>
        </p:nvSpPr>
        <p:spPr>
          <a:xfrm>
            <a:off x="760413" y="1291667"/>
            <a:ext cx="3886015" cy="2439129"/>
          </a:xfrm>
          <a:prstGeom prst="rect">
            <a:avLst/>
          </a:prstGeom>
          <a:noFill/>
        </p:spPr>
        <p:txBody>
          <a:bodyPr wrap="square">
            <a:spAutoFit/>
          </a:bodyPr>
          <a:lstStyle/>
          <a:p>
            <a:pPr>
              <a:spcBef>
                <a:spcPts val="0"/>
              </a:spcBef>
              <a:spcAft>
                <a:spcPts val="480"/>
              </a:spcAft>
              <a:defRPr/>
            </a:pPr>
            <a:r>
              <a:rPr lang="en-US" sz="2000" dirty="0">
                <a:ea typeface="Calibri"/>
                <a:cs typeface="Arial"/>
              </a:rPr>
              <a:t>Start date in parentheses. </a:t>
            </a:r>
            <a:br>
              <a:rPr lang="en-US" sz="2000" dirty="0">
                <a:ea typeface="Calibri"/>
                <a:cs typeface="Arial"/>
              </a:rPr>
            </a:br>
            <a:r>
              <a:rPr lang="en-US" sz="2000" dirty="0">
                <a:ea typeface="Calibri"/>
                <a:cs typeface="Arial"/>
              </a:rPr>
              <a:t>The </a:t>
            </a:r>
            <a:r>
              <a:rPr lang="en-US" sz="2000" dirty="0" err="1">
                <a:ea typeface="Calibri"/>
                <a:cs typeface="Arial"/>
              </a:rPr>
              <a:t>licences</a:t>
            </a:r>
            <a:r>
              <a:rPr lang="en-US" sz="2000" dirty="0">
                <a:ea typeface="Calibri"/>
                <a:cs typeface="Arial"/>
              </a:rPr>
              <a:t> are valid until further notice.</a:t>
            </a:r>
            <a:endParaRPr lang="en-US" sz="2000" dirty="0">
              <a:cs typeface="Arial"/>
            </a:endParaRPr>
          </a:p>
          <a:p>
            <a:pPr marL="285750" indent="-285750">
              <a:spcBef>
                <a:spcPts val="0"/>
              </a:spcBef>
              <a:spcAft>
                <a:spcPts val="480"/>
              </a:spcAft>
              <a:buFont typeface="Arial" panose="020B0604020202020204" pitchFamily="34" charset="0"/>
              <a:buChar char="•"/>
              <a:defRPr/>
            </a:pPr>
            <a:r>
              <a:rPr lang="en-US" sz="2000" dirty="0">
                <a:cs typeface="Arial"/>
              </a:rPr>
              <a:t>Anal cancer (1 January 2027)</a:t>
            </a:r>
            <a:endParaRPr lang="en-US" sz="2000" dirty="0"/>
          </a:p>
          <a:p>
            <a:pPr marL="285750" indent="-285750">
              <a:spcBef>
                <a:spcPts val="0"/>
              </a:spcBef>
              <a:spcAft>
                <a:spcPts val="480"/>
              </a:spcAft>
              <a:buFont typeface="Arial" panose="020B0604020202020204" pitchFamily="34" charset="0"/>
              <a:buChar char="•"/>
              <a:defRPr/>
            </a:pPr>
            <a:r>
              <a:rPr lang="en-US" sz="2000" dirty="0" err="1">
                <a:cs typeface="Arial"/>
              </a:rPr>
              <a:t>Dysmelia</a:t>
            </a:r>
            <a:r>
              <a:rPr lang="en-US" sz="2000" dirty="0">
                <a:cs typeface="Arial"/>
              </a:rPr>
              <a:t> (1 September 2025)</a:t>
            </a:r>
            <a:endParaRPr lang="en-US" sz="2000" dirty="0">
              <a:ea typeface="Calibri"/>
              <a:cs typeface="Arial"/>
            </a:endParaRPr>
          </a:p>
          <a:p>
            <a:pPr marL="285750" indent="-285750">
              <a:spcBef>
                <a:spcPts val="0"/>
              </a:spcBef>
              <a:spcAft>
                <a:spcPts val="480"/>
              </a:spcAft>
              <a:buFont typeface="Arial" panose="020B0604020202020204" pitchFamily="34" charset="0"/>
              <a:buChar char="•"/>
              <a:defRPr/>
            </a:pPr>
            <a:r>
              <a:rPr lang="en-US" sz="2000" dirty="0">
                <a:cs typeface="Arial"/>
              </a:rPr>
              <a:t>Brachial Plexus injuries </a:t>
            </a:r>
            <a:br>
              <a:rPr lang="en-US" sz="2000" dirty="0">
                <a:cs typeface="Arial"/>
              </a:rPr>
            </a:br>
            <a:r>
              <a:rPr lang="en-US" sz="2000" dirty="0">
                <a:cs typeface="Arial"/>
              </a:rPr>
              <a:t>(1 January 2016)</a:t>
            </a:r>
            <a:endParaRPr lang="en-US" sz="2000" dirty="0">
              <a:ea typeface="Calibri"/>
            </a:endParaRPr>
          </a:p>
        </p:txBody>
      </p:sp>
    </p:spTree>
    <p:extLst>
      <p:ext uri="{BB962C8B-B14F-4D97-AF65-F5344CB8AC3E}">
        <p14:creationId xmlns:p14="http://schemas.microsoft.com/office/powerpoint/2010/main" val="1485053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63015660-E03B-A741-8410-548AD48BD155}"/>
              </a:ext>
            </a:extLst>
          </p:cNvPr>
          <p:cNvSpPr>
            <a:spLocks noGrp="1"/>
          </p:cNvSpPr>
          <p:nvPr>
            <p:ph type="title" idx="4294967295"/>
          </p:nvPr>
        </p:nvSpPr>
        <p:spPr>
          <a:xfrm>
            <a:off x="5815013" y="574675"/>
            <a:ext cx="2854202"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
                <a:srgbClr val="0050A0"/>
              </a:buClr>
              <a:buSzTx/>
              <a:buFont typeface="Arial" panose="020B0604020202020204" pitchFamily="34" charset="0"/>
              <a:buNone/>
              <a:tabLst/>
              <a:defRPr/>
            </a:pPr>
            <a:r>
              <a:rPr kumimoji="0" lang="en-US" sz="3000" b="0" i="0" u="none" strike="noStrike" cap="none" normalizeH="0" baseline="0" noProof="0" dirty="0" err="1">
                <a:ln>
                  <a:noFill/>
                </a:ln>
                <a:solidFill>
                  <a:srgbClr val="0050A0"/>
                </a:solidFill>
                <a:effectLst/>
                <a:uLnTx/>
                <a:uFillTx/>
                <a:latin typeface="+mj-lt"/>
                <a:ea typeface="+mn-ea"/>
                <a:cs typeface="Arial" panose="020B0604020202020204" pitchFamily="34" charset="0"/>
              </a:rPr>
              <a:t>Lycksele</a:t>
            </a: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 hospital</a:t>
            </a:r>
          </a:p>
        </p:txBody>
      </p:sp>
      <p:sp>
        <p:nvSpPr>
          <p:cNvPr id="6" name="Platshållare för text 5">
            <a:extLst>
              <a:ext uri="{FF2B5EF4-FFF2-40B4-BE49-F238E27FC236}">
                <a16:creationId xmlns:a16="http://schemas.microsoft.com/office/drawing/2014/main" id="{FAA1C4CE-3F24-6F48-B20B-7A44BCBE3BC0}"/>
              </a:ext>
            </a:extLst>
          </p:cNvPr>
          <p:cNvSpPr>
            <a:spLocks noGrp="1"/>
          </p:cNvSpPr>
          <p:nvPr>
            <p:ph type="body" sz="quarter" idx="11"/>
          </p:nvPr>
        </p:nvSpPr>
        <p:spPr>
          <a:xfrm>
            <a:off x="5810499" y="1336769"/>
            <a:ext cx="2796471" cy="2603134"/>
          </a:xfrm>
        </p:spPr>
        <p:txBody>
          <a:bodyPr/>
          <a:lstStyle/>
          <a:p>
            <a:pPr marL="342900" indent="-342900">
              <a:spcBef>
                <a:spcPts val="0"/>
              </a:spcBef>
              <a:buFont typeface="Arial" panose="020B0604020202020204" pitchFamily="34" charset="0"/>
              <a:buChar char="•"/>
            </a:pPr>
            <a:r>
              <a:rPr lang="en-US" dirty="0">
                <a:latin typeface="Calibri" charset="0"/>
                <a:cs typeface="Arial" charset="0"/>
              </a:rPr>
              <a:t>Emergency care in surgery, medicine and </a:t>
            </a:r>
            <a:r>
              <a:rPr lang="en-US" dirty="0" err="1">
                <a:latin typeface="Calibri" charset="0"/>
                <a:cs typeface="Arial" charset="0"/>
              </a:rPr>
              <a:t>orthopaedics</a:t>
            </a:r>
            <a:endParaRPr lang="en-US" dirty="0">
              <a:latin typeface="Calibri" charset="0"/>
              <a:cs typeface="Arial" charset="0"/>
            </a:endParaRPr>
          </a:p>
          <a:p>
            <a:pPr marL="342900" indent="-342900">
              <a:spcBef>
                <a:spcPts val="0"/>
              </a:spcBef>
              <a:buFont typeface="Arial" panose="020B0604020202020204" pitchFamily="34" charset="0"/>
              <a:buChar char="•"/>
            </a:pPr>
            <a:r>
              <a:rPr lang="en-US" dirty="0">
                <a:latin typeface="Calibri" charset="0"/>
                <a:cs typeface="Arial" charset="0"/>
              </a:rPr>
              <a:t>Diagnostic </a:t>
            </a:r>
            <a:r>
              <a:rPr lang="en-US" dirty="0" err="1">
                <a:latin typeface="Calibri" charset="0"/>
                <a:cs typeface="Arial" charset="0"/>
              </a:rPr>
              <a:t>centre</a:t>
            </a:r>
            <a:endParaRPr lang="en-US" dirty="0">
              <a:latin typeface="Calibri" charset="0"/>
              <a:cs typeface="Arial" charset="0"/>
            </a:endParaRPr>
          </a:p>
          <a:p>
            <a:pPr marL="342900" indent="-342900">
              <a:spcBef>
                <a:spcPts val="0"/>
              </a:spcBef>
              <a:buFont typeface="Arial" panose="020B0604020202020204" pitchFamily="34" charset="0"/>
              <a:buChar char="•"/>
            </a:pPr>
            <a:r>
              <a:rPr lang="en-US" dirty="0" err="1">
                <a:latin typeface="Calibri" charset="0"/>
                <a:cs typeface="Arial" charset="0"/>
              </a:rPr>
              <a:t>Orthopaedic</a:t>
            </a:r>
            <a:r>
              <a:rPr lang="en-US" dirty="0">
                <a:latin typeface="Calibri" charset="0"/>
                <a:cs typeface="Arial" charset="0"/>
              </a:rPr>
              <a:t> surgeries</a:t>
            </a:r>
          </a:p>
        </p:txBody>
      </p:sp>
      <p:pic>
        <p:nvPicPr>
          <p:cNvPr id="4" name="Bildobjekt 3">
            <a:extLst>
              <a:ext uri="{FF2B5EF4-FFF2-40B4-BE49-F238E27FC236}">
                <a16:creationId xmlns:a16="http://schemas.microsoft.com/office/drawing/2014/main" id="{2954D3B1-35D9-F5E3-921B-75D16173C9F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4031" r="10566"/>
          <a:stretch/>
        </p:blipFill>
        <p:spPr>
          <a:xfrm>
            <a:off x="0" y="0"/>
            <a:ext cx="5420360" cy="4198090"/>
          </a:xfrm>
          <a:prstGeom prst="rect">
            <a:avLst/>
          </a:prstGeom>
        </p:spPr>
      </p:pic>
    </p:spTree>
    <p:extLst>
      <p:ext uri="{BB962C8B-B14F-4D97-AF65-F5344CB8AC3E}">
        <p14:creationId xmlns:p14="http://schemas.microsoft.com/office/powerpoint/2010/main" val="3571275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6E7C4816-A65A-504F-A490-AB51E8E6BD59}"/>
              </a:ext>
            </a:extLst>
          </p:cNvPr>
          <p:cNvSpPr>
            <a:spLocks noGrp="1"/>
          </p:cNvSpPr>
          <p:nvPr>
            <p:ph type="title" idx="4294967295"/>
          </p:nvPr>
        </p:nvSpPr>
        <p:spPr>
          <a:xfrm>
            <a:off x="760413" y="574675"/>
            <a:ext cx="7704137"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
                <a:srgbClr val="0050A0"/>
              </a:buClr>
              <a:buSzTx/>
              <a:buFont typeface="Arial" panose="020B0604020202020204" pitchFamily="34" charset="0"/>
              <a:buNone/>
              <a:tabLst/>
              <a:defRPr/>
            </a:pPr>
            <a:r>
              <a:rPr kumimoji="0" lang="en-US" sz="3000" b="0" i="0" u="none" strike="noStrike" cap="none" normalizeH="0" baseline="0" noProof="0" dirty="0" err="1">
                <a:ln>
                  <a:noFill/>
                </a:ln>
                <a:solidFill>
                  <a:srgbClr val="0050A0"/>
                </a:solidFill>
                <a:effectLst/>
                <a:uLnTx/>
                <a:uFillTx/>
                <a:latin typeface="+mj-lt"/>
                <a:ea typeface="+mn-ea"/>
                <a:cs typeface="Arial" panose="020B0604020202020204" pitchFamily="34" charset="0"/>
              </a:rPr>
              <a:t>Skellefteå</a:t>
            </a: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 hospital</a:t>
            </a:r>
          </a:p>
        </p:txBody>
      </p:sp>
      <p:sp>
        <p:nvSpPr>
          <p:cNvPr id="6" name="Platshållare för text 5">
            <a:extLst>
              <a:ext uri="{FF2B5EF4-FFF2-40B4-BE49-F238E27FC236}">
                <a16:creationId xmlns:a16="http://schemas.microsoft.com/office/drawing/2014/main" id="{B37E9215-9641-8146-8BEF-159A947B8E1B}"/>
              </a:ext>
            </a:extLst>
          </p:cNvPr>
          <p:cNvSpPr>
            <a:spLocks noGrp="1"/>
          </p:cNvSpPr>
          <p:nvPr>
            <p:ph type="body" sz="quarter" idx="11"/>
          </p:nvPr>
        </p:nvSpPr>
        <p:spPr/>
        <p:txBody>
          <a:bodyPr vert="horz" lIns="91440" tIns="45720" rIns="91440" bIns="45720" rtlCol="0" anchor="t">
            <a:noAutofit/>
          </a:bodyPr>
          <a:lstStyle/>
          <a:p>
            <a:pPr marL="342900" indent="-342900">
              <a:spcBef>
                <a:spcPts val="0"/>
              </a:spcBef>
              <a:buFont typeface="Arial" panose="020B0604020202020204" pitchFamily="34" charset="0"/>
              <a:buChar char="•"/>
            </a:pPr>
            <a:r>
              <a:rPr lang="en-US" dirty="0">
                <a:latin typeface="Calibri"/>
                <a:ea typeface="Calibri"/>
                <a:cs typeface="Arial"/>
              </a:rPr>
              <a:t>Emergency care</a:t>
            </a:r>
          </a:p>
          <a:p>
            <a:pPr marL="342900" indent="-342900">
              <a:spcBef>
                <a:spcPts val="0"/>
              </a:spcBef>
              <a:buFont typeface="Arial" panose="020B0604020202020204" pitchFamily="34" charset="0"/>
              <a:buChar char="•"/>
            </a:pPr>
            <a:r>
              <a:rPr lang="en-US" dirty="0" err="1">
                <a:latin typeface="Calibri"/>
                <a:ea typeface="Calibri"/>
                <a:cs typeface="Arial"/>
              </a:rPr>
              <a:t>Specialised</a:t>
            </a:r>
            <a:r>
              <a:rPr lang="en-US" dirty="0">
                <a:latin typeface="Calibri"/>
                <a:ea typeface="Calibri"/>
                <a:cs typeface="Arial"/>
              </a:rPr>
              <a:t> care</a:t>
            </a:r>
          </a:p>
          <a:p>
            <a:pPr marL="342900" indent="-342900">
              <a:spcBef>
                <a:spcPts val="0"/>
              </a:spcBef>
              <a:buFont typeface="Arial" panose="020B0604020202020204" pitchFamily="34" charset="0"/>
              <a:buChar char="•"/>
            </a:pPr>
            <a:r>
              <a:rPr lang="en-US" dirty="0">
                <a:latin typeface="Calibri" charset="0"/>
                <a:cs typeface="Arial" charset="0"/>
              </a:rPr>
              <a:t>Research</a:t>
            </a:r>
          </a:p>
        </p:txBody>
      </p:sp>
      <p:pic>
        <p:nvPicPr>
          <p:cNvPr id="9" name="Bildobjekt 8">
            <a:extLst>
              <a:ext uri="{FF2B5EF4-FFF2-40B4-BE49-F238E27FC236}">
                <a16:creationId xmlns:a16="http://schemas.microsoft.com/office/drawing/2014/main" id="{0143ECA7-F472-6240-B410-0EE32FE7A6FF}"/>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67944" y="0"/>
            <a:ext cx="5076056" cy="4195763"/>
          </a:xfrm>
          <a:prstGeom prst="rect">
            <a:avLst/>
          </a:prstGeom>
        </p:spPr>
      </p:pic>
    </p:spTree>
    <p:extLst>
      <p:ext uri="{BB962C8B-B14F-4D97-AF65-F5344CB8AC3E}">
        <p14:creationId xmlns:p14="http://schemas.microsoft.com/office/powerpoint/2010/main" val="1929469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2CDCEDC-8D77-EC46-E8ED-CAC642218AF3}"/>
              </a:ext>
            </a:extLst>
          </p:cNvPr>
          <p:cNvSpPr>
            <a:spLocks noGrp="1"/>
          </p:cNvSpPr>
          <p:nvPr>
            <p:ph type="title" idx="4294967295"/>
          </p:nvPr>
        </p:nvSpPr>
        <p:spPr>
          <a:xfrm>
            <a:off x="755649" y="411510"/>
            <a:ext cx="6755494" cy="615553"/>
          </a:xfrm>
        </p:spPr>
        <p:txBody>
          <a:bodyPr/>
          <a:lstStyle/>
          <a:p>
            <a:pPr algn="l"/>
            <a:r>
              <a:rPr lang="en-US" sz="3000" dirty="0"/>
              <a:t>We gather strength and expertise</a:t>
            </a:r>
          </a:p>
        </p:txBody>
      </p:sp>
      <p:sp>
        <p:nvSpPr>
          <p:cNvPr id="4" name="Platshållare för text 3">
            <a:extLst>
              <a:ext uri="{FF2B5EF4-FFF2-40B4-BE49-F238E27FC236}">
                <a16:creationId xmlns:a16="http://schemas.microsoft.com/office/drawing/2014/main" id="{F9A83138-1279-9546-97D1-2195F42304CB}"/>
              </a:ext>
            </a:extLst>
          </p:cNvPr>
          <p:cNvSpPr>
            <a:spLocks noGrp="1"/>
          </p:cNvSpPr>
          <p:nvPr>
            <p:ph type="body" sz="quarter" idx="11"/>
          </p:nvPr>
        </p:nvSpPr>
        <p:spPr>
          <a:xfrm>
            <a:off x="755647" y="1152606"/>
            <a:ext cx="5937260" cy="3434762"/>
          </a:xfrm>
        </p:spPr>
        <p:txBody>
          <a:bodyPr/>
          <a:lstStyle/>
          <a:p>
            <a:pPr>
              <a:spcAft>
                <a:spcPts val="0"/>
              </a:spcAft>
            </a:pPr>
            <a:r>
              <a:rPr lang="en-US" sz="1900" dirty="0"/>
              <a:t>The region has two important assignments which need and are prerequisite of each other – healthcare and regional development. Together we are stronger and have better conditions for a strong, long-term and sustainable development. </a:t>
            </a:r>
          </a:p>
          <a:p>
            <a:pPr>
              <a:spcAft>
                <a:spcPts val="0"/>
              </a:spcAft>
            </a:pPr>
            <a:r>
              <a:rPr lang="en-US" sz="1900" dirty="0"/>
              <a:t>We can also create the best conditions for collaboration with the municipalities. Furthermore, an </a:t>
            </a:r>
            <a:r>
              <a:rPr lang="en-US" sz="1900" dirty="0" err="1"/>
              <a:t>organisation</a:t>
            </a:r>
            <a:r>
              <a:rPr lang="en-US" sz="1900" dirty="0"/>
              <a:t> with directly elected politicians will strengthen the influence of the people of </a:t>
            </a:r>
            <a:r>
              <a:rPr lang="en-US" sz="1900" dirty="0" err="1"/>
              <a:t>Västerbotten</a:t>
            </a:r>
            <a:r>
              <a:rPr lang="en-US" sz="1900" dirty="0"/>
              <a:t> on the county's development.  </a:t>
            </a:r>
          </a:p>
          <a:p>
            <a:pPr>
              <a:spcAft>
                <a:spcPts val="0"/>
              </a:spcAft>
            </a:pPr>
            <a:endParaRPr lang="sv-SE" sz="1900" dirty="0"/>
          </a:p>
          <a:p>
            <a:pPr>
              <a:spcAft>
                <a:spcPts val="0"/>
              </a:spcAft>
            </a:pPr>
            <a:endParaRPr lang="sv-SE" sz="1900" dirty="0"/>
          </a:p>
          <a:p>
            <a:pPr>
              <a:spcAft>
                <a:spcPts val="0"/>
              </a:spcAft>
            </a:pPr>
            <a:endParaRPr lang="sv-SE" sz="1900" dirty="0"/>
          </a:p>
          <a:p>
            <a:endParaRPr lang="sv-SE" sz="1900" dirty="0"/>
          </a:p>
        </p:txBody>
      </p:sp>
      <p:pic>
        <p:nvPicPr>
          <p:cNvPr id="5" name="Bildobjekt 4" descr="Peter Olofsson (S), Emma Lindqvist (MP), Jonas Carlberg (V)">
            <a:extLst>
              <a:ext uri="{FF2B5EF4-FFF2-40B4-BE49-F238E27FC236}">
                <a16:creationId xmlns:a16="http://schemas.microsoft.com/office/drawing/2014/main" id="{34B43AFB-9242-B084-9740-26B3DA45AEA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4189"/>
          <a:stretch>
            <a:fillRect/>
          </a:stretch>
        </p:blipFill>
        <p:spPr>
          <a:xfrm>
            <a:off x="6781138" y="1149307"/>
            <a:ext cx="1685941" cy="1272945"/>
          </a:xfrm>
          <a:prstGeom prst="rect">
            <a:avLst/>
          </a:prstGeom>
        </p:spPr>
      </p:pic>
      <p:sp>
        <p:nvSpPr>
          <p:cNvPr id="6" name="textruta 5">
            <a:extLst>
              <a:ext uri="{FF2B5EF4-FFF2-40B4-BE49-F238E27FC236}">
                <a16:creationId xmlns:a16="http://schemas.microsoft.com/office/drawing/2014/main" id="{AC4FE1BD-0EA3-9FA0-EBE0-B54C1C2D1B33}"/>
              </a:ext>
            </a:extLst>
          </p:cNvPr>
          <p:cNvSpPr txBox="1"/>
          <p:nvPr/>
        </p:nvSpPr>
        <p:spPr>
          <a:xfrm>
            <a:off x="6692907" y="2473560"/>
            <a:ext cx="1722850" cy="830997"/>
          </a:xfrm>
          <a:prstGeom prst="rect">
            <a:avLst/>
          </a:prstGeom>
          <a:noFill/>
        </p:spPr>
        <p:txBody>
          <a:bodyPr wrap="square" rtlCol="0">
            <a:spAutoFit/>
          </a:bodyPr>
          <a:lstStyle/>
          <a:p>
            <a:r>
              <a:rPr lang="en-US" sz="1200" dirty="0"/>
              <a:t>Peter Olofsson (S), Emma Lindqvist (MP), Jonas Carlberg (V) </a:t>
            </a:r>
          </a:p>
          <a:p>
            <a:endParaRPr lang="sv-SE" sz="1200" dirty="0"/>
          </a:p>
        </p:txBody>
      </p:sp>
    </p:spTree>
    <p:extLst>
      <p:ext uri="{BB962C8B-B14F-4D97-AF65-F5344CB8AC3E}">
        <p14:creationId xmlns:p14="http://schemas.microsoft.com/office/powerpoint/2010/main" val="3337699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0628DEB-4BDC-BC18-F198-8A403D7CF48D}"/>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9144000" cy="4195763"/>
          </a:xfrm>
          <a:prstGeom prst="rect">
            <a:avLst/>
          </a:prstGeom>
        </p:spPr>
      </p:pic>
      <p:sp>
        <p:nvSpPr>
          <p:cNvPr id="5" name="Platshållare för text 4">
            <a:extLst>
              <a:ext uri="{FF2B5EF4-FFF2-40B4-BE49-F238E27FC236}">
                <a16:creationId xmlns:a16="http://schemas.microsoft.com/office/drawing/2014/main" id="{66F634A2-8FEE-1248-920D-B89C5DC75861}"/>
              </a:ext>
            </a:extLst>
          </p:cNvPr>
          <p:cNvSpPr>
            <a:spLocks noGrp="1"/>
          </p:cNvSpPr>
          <p:nvPr>
            <p:ph type="title" idx="4294967295"/>
          </p:nvPr>
        </p:nvSpPr>
        <p:spPr>
          <a:xfrm>
            <a:off x="708414" y="546100"/>
            <a:ext cx="7704065" cy="585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
                <a:srgbClr val="0050A0"/>
              </a:buClr>
              <a:buSzTx/>
              <a:buFont typeface="Arial" panose="020B0604020202020204" pitchFamily="34" charset="0"/>
              <a:buNone/>
              <a:tabLst/>
              <a:defRPr/>
            </a:pPr>
            <a:r>
              <a:rPr kumimoji="0" lang="en-US" sz="3000" b="0" i="0" u="none" strike="noStrike" cap="none" normalizeH="0" baseline="0" noProof="0" dirty="0">
                <a:ln>
                  <a:noFill/>
                </a:ln>
                <a:solidFill>
                  <a:schemeClr val="bg1"/>
                </a:solidFill>
                <a:effectLst/>
                <a:uLnTx/>
                <a:uFillTx/>
                <a:latin typeface="Calibri" charset="0"/>
                <a:ea typeface="+mn-ea"/>
                <a:cs typeface="Arial" panose="020B0604020202020204" pitchFamily="34" charset="0"/>
              </a:rPr>
              <a:t>One year of health and medical care</a:t>
            </a:r>
          </a:p>
        </p:txBody>
      </p:sp>
      <p:sp>
        <p:nvSpPr>
          <p:cNvPr id="6" name="Platshållare för text 5">
            <a:extLst>
              <a:ext uri="{FF2B5EF4-FFF2-40B4-BE49-F238E27FC236}">
                <a16:creationId xmlns:a16="http://schemas.microsoft.com/office/drawing/2014/main" id="{5D61BD63-BE4E-6C4A-B25B-DB30D0953D7A}"/>
              </a:ext>
            </a:extLst>
          </p:cNvPr>
          <p:cNvSpPr>
            <a:spLocks noGrp="1"/>
          </p:cNvSpPr>
          <p:nvPr>
            <p:ph type="body" sz="quarter" idx="11"/>
          </p:nvPr>
        </p:nvSpPr>
        <p:spPr>
          <a:xfrm>
            <a:off x="755650" y="1158875"/>
            <a:ext cx="7113465" cy="2781300"/>
          </a:xfrm>
        </p:spPr>
        <p:txBody>
          <a:bodyPr/>
          <a:lstStyle/>
          <a:p>
            <a:pPr marL="342900" indent="-342900">
              <a:spcBef>
                <a:spcPts val="0"/>
              </a:spcBef>
              <a:spcAft>
                <a:spcPts val="300"/>
              </a:spcAft>
              <a:buFont typeface="Arial" panose="020B0604020202020204" pitchFamily="34" charset="0"/>
              <a:buChar char="•"/>
            </a:pPr>
            <a:r>
              <a:rPr lang="en-US" dirty="0"/>
              <a:t>40,000 episodes of care</a:t>
            </a:r>
          </a:p>
          <a:p>
            <a:pPr marL="342900" indent="-342900">
              <a:spcBef>
                <a:spcPts val="0"/>
              </a:spcBef>
              <a:spcAft>
                <a:spcPts val="300"/>
              </a:spcAft>
              <a:buFont typeface="Arial" panose="020B0604020202020204" pitchFamily="34" charset="0"/>
              <a:buChar char="•"/>
            </a:pPr>
            <a:r>
              <a:rPr lang="en-US" dirty="0"/>
              <a:t>35, 000 surgical procedures</a:t>
            </a:r>
          </a:p>
          <a:p>
            <a:pPr marL="342900" indent="-342900">
              <a:spcBef>
                <a:spcPts val="0"/>
              </a:spcBef>
              <a:spcAft>
                <a:spcPts val="300"/>
              </a:spcAft>
              <a:buFont typeface="Arial" panose="020B0604020202020204" pitchFamily="34" charset="0"/>
              <a:buChar char="•"/>
            </a:pPr>
            <a:r>
              <a:rPr lang="en-US" dirty="0"/>
              <a:t>350,000 specialist outpatient visits</a:t>
            </a:r>
          </a:p>
          <a:p>
            <a:pPr marL="342900" indent="-342900">
              <a:spcBef>
                <a:spcPts val="0"/>
              </a:spcBef>
              <a:spcAft>
                <a:spcPts val="300"/>
              </a:spcAft>
              <a:buFont typeface="Arial" panose="020B0604020202020204" pitchFamily="34" charset="0"/>
              <a:buChar char="•"/>
            </a:pPr>
            <a:r>
              <a:rPr lang="en-US" dirty="0"/>
              <a:t>213,000 primary care doctor visits</a:t>
            </a:r>
          </a:p>
          <a:p>
            <a:pPr marL="342900" indent="-342900">
              <a:spcBef>
                <a:spcPts val="0"/>
              </a:spcBef>
              <a:spcAft>
                <a:spcPts val="300"/>
              </a:spcAft>
              <a:buFont typeface="Arial" panose="020B0604020202020204" pitchFamily="34" charset="0"/>
              <a:buChar char="•"/>
            </a:pPr>
            <a:r>
              <a:rPr lang="en-US" dirty="0"/>
              <a:t>416,000 </a:t>
            </a:r>
            <a:r>
              <a:rPr lang="en-US" dirty="0" err="1"/>
              <a:t>specialised</a:t>
            </a:r>
            <a:r>
              <a:rPr lang="en-US" dirty="0"/>
              <a:t> medical treatments</a:t>
            </a:r>
          </a:p>
          <a:p>
            <a:pPr marL="342900" indent="-342900">
              <a:spcBef>
                <a:spcPts val="0"/>
              </a:spcBef>
              <a:spcAft>
                <a:spcPts val="300"/>
              </a:spcAft>
              <a:buFont typeface="Arial" panose="020B0604020202020204" pitchFamily="34" charset="0"/>
              <a:buChar char="•"/>
            </a:pPr>
            <a:r>
              <a:rPr lang="en-US" dirty="0"/>
              <a:t>425,000 primary care medical treatments </a:t>
            </a:r>
          </a:p>
          <a:p>
            <a:pPr marL="342900" indent="-342900">
              <a:spcBef>
                <a:spcPts val="0"/>
              </a:spcBef>
              <a:spcAft>
                <a:spcPts val="300"/>
              </a:spcAft>
              <a:buFont typeface="Arial" panose="020B0604020202020204" pitchFamily="34" charset="0"/>
              <a:buChar char="•"/>
            </a:pPr>
            <a:r>
              <a:rPr lang="en-US" dirty="0"/>
              <a:t>215,000 dental care visits</a:t>
            </a:r>
          </a:p>
          <a:p>
            <a:pPr marL="342900" indent="-342900">
              <a:spcBef>
                <a:spcPts val="0"/>
              </a:spcBef>
              <a:spcAft>
                <a:spcPts val="300"/>
              </a:spcAft>
              <a:buFont typeface="Arial" panose="020B0604020202020204" pitchFamily="34" charset="0"/>
              <a:buChar char="•"/>
            </a:pPr>
            <a:r>
              <a:rPr lang="en-US" dirty="0"/>
              <a:t>146,000</a:t>
            </a:r>
            <a:r>
              <a:rPr lang="en-US" b="1" dirty="0"/>
              <a:t> </a:t>
            </a:r>
            <a:r>
              <a:rPr lang="en-US" dirty="0"/>
              <a:t>phone calls to 1177 helpline</a:t>
            </a:r>
          </a:p>
        </p:txBody>
      </p:sp>
    </p:spTree>
    <p:extLst>
      <p:ext uri="{BB962C8B-B14F-4D97-AF65-F5344CB8AC3E}">
        <p14:creationId xmlns:p14="http://schemas.microsoft.com/office/powerpoint/2010/main" val="2959372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BD65CBF0-2F27-E248-9277-41C794A59713}"/>
              </a:ext>
            </a:extLst>
          </p:cNvPr>
          <p:cNvSpPr>
            <a:spLocks noGrp="1"/>
          </p:cNvSpPr>
          <p:nvPr>
            <p:ph type="title" idx="4294967295"/>
          </p:nvPr>
        </p:nvSpPr>
        <p:spPr>
          <a:xfrm>
            <a:off x="760413" y="574675"/>
            <a:ext cx="7704137"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
                <a:srgbClr val="0050A0"/>
              </a:buClr>
              <a:buSzTx/>
              <a:buFont typeface="Arial" panose="020B0604020202020204" pitchFamily="34" charset="0"/>
              <a:buNone/>
              <a:tabLst/>
              <a:defRPr/>
            </a:pP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Public dental </a:t>
            </a:r>
            <a:r>
              <a:rPr lang="en-US" sz="3000" dirty="0">
                <a:ea typeface="+mn-ea"/>
              </a:rPr>
              <a:t>c</a:t>
            </a: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are</a:t>
            </a:r>
          </a:p>
        </p:txBody>
      </p:sp>
      <p:sp>
        <p:nvSpPr>
          <p:cNvPr id="6" name="Platshållare för text 5">
            <a:extLst>
              <a:ext uri="{FF2B5EF4-FFF2-40B4-BE49-F238E27FC236}">
                <a16:creationId xmlns:a16="http://schemas.microsoft.com/office/drawing/2014/main" id="{3B7850A9-7125-B04C-A351-A770700A9D9E}"/>
              </a:ext>
            </a:extLst>
          </p:cNvPr>
          <p:cNvSpPr>
            <a:spLocks noGrp="1"/>
          </p:cNvSpPr>
          <p:nvPr>
            <p:ph type="body" sz="quarter" idx="11"/>
          </p:nvPr>
        </p:nvSpPr>
        <p:spPr>
          <a:xfrm>
            <a:off x="1036348" y="1336769"/>
            <a:ext cx="2863157" cy="2603134"/>
          </a:xfrm>
        </p:spPr>
        <p:txBody>
          <a:bodyPr/>
          <a:lstStyle/>
          <a:p>
            <a:pPr fontAlgn="auto">
              <a:spcBef>
                <a:spcPts val="0"/>
              </a:spcBef>
              <a:spcAft>
                <a:spcPct val="40000"/>
              </a:spcAft>
              <a:defRPr/>
            </a:pPr>
            <a:r>
              <a:rPr lang="en-US" dirty="0"/>
              <a:t>Dental clinic</a:t>
            </a:r>
          </a:p>
          <a:p>
            <a:pPr fontAlgn="auto">
              <a:spcBef>
                <a:spcPts val="0"/>
              </a:spcBef>
              <a:spcAft>
                <a:spcPct val="40000"/>
              </a:spcAft>
              <a:defRPr/>
            </a:pPr>
            <a:r>
              <a:rPr lang="en-US" dirty="0"/>
              <a:t>Orthodontic clinic</a:t>
            </a:r>
          </a:p>
          <a:p>
            <a:pPr fontAlgn="auto">
              <a:spcBef>
                <a:spcPts val="0"/>
              </a:spcBef>
              <a:spcAft>
                <a:spcPct val="40000"/>
              </a:spcAft>
              <a:defRPr/>
            </a:pPr>
            <a:r>
              <a:rPr lang="en-US" dirty="0"/>
              <a:t>Academic dentistry in Norrland</a:t>
            </a:r>
          </a:p>
        </p:txBody>
      </p:sp>
      <p:sp>
        <p:nvSpPr>
          <p:cNvPr id="13" name="Rectangle 17">
            <a:extLst>
              <a:ext uri="{FF2B5EF4-FFF2-40B4-BE49-F238E27FC236}">
                <a16:creationId xmlns:a16="http://schemas.microsoft.com/office/drawing/2014/main" id="{7DBF5E67-670B-847A-1113-7494A1FE8E20}"/>
              </a:ext>
              <a:ext uri="{C183D7F6-B498-43B3-948B-1728B52AA6E4}">
                <adec:decorative xmlns:adec="http://schemas.microsoft.com/office/drawing/2017/decorative" val="1"/>
              </a:ext>
            </a:extLst>
          </p:cNvPr>
          <p:cNvSpPr>
            <a:spLocks noChangeArrowheads="1"/>
          </p:cNvSpPr>
          <p:nvPr/>
        </p:nvSpPr>
        <p:spPr bwMode="auto">
          <a:xfrm>
            <a:off x="883947" y="1483246"/>
            <a:ext cx="152400" cy="152400"/>
          </a:xfrm>
          <a:prstGeom prst="rect">
            <a:avLst/>
          </a:prstGeom>
          <a:solidFill>
            <a:srgbClr val="D04625"/>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0000" tIns="46800" rIns="90000" bIns="46800" anchor="ctr"/>
          <a:lstStyle/>
          <a:p>
            <a:endParaRPr lang="sv-SE"/>
          </a:p>
        </p:txBody>
      </p:sp>
      <p:sp>
        <p:nvSpPr>
          <p:cNvPr id="14" name="Rectangle 18">
            <a:extLst>
              <a:ext uri="{FF2B5EF4-FFF2-40B4-BE49-F238E27FC236}">
                <a16:creationId xmlns:a16="http://schemas.microsoft.com/office/drawing/2014/main" id="{C388A6D7-77AB-3901-223C-FEE4DB8E1ACC}"/>
              </a:ext>
              <a:ext uri="{C183D7F6-B498-43B3-948B-1728B52AA6E4}">
                <adec:decorative xmlns:adec="http://schemas.microsoft.com/office/drawing/2017/decorative" val="1"/>
              </a:ext>
            </a:extLst>
          </p:cNvPr>
          <p:cNvSpPr>
            <a:spLocks noChangeArrowheads="1"/>
          </p:cNvSpPr>
          <p:nvPr/>
        </p:nvSpPr>
        <p:spPr bwMode="auto">
          <a:xfrm>
            <a:off x="883947" y="1915294"/>
            <a:ext cx="152400" cy="152400"/>
          </a:xfrm>
          <a:prstGeom prst="rect">
            <a:avLst/>
          </a:prstGeom>
          <a:solidFill>
            <a:srgbClr val="AFA369"/>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0000" tIns="46800" rIns="90000" bIns="46800" anchor="ctr"/>
          <a:lstStyle/>
          <a:p>
            <a:endParaRPr lang="sv-SE"/>
          </a:p>
        </p:txBody>
      </p:sp>
      <p:sp>
        <p:nvSpPr>
          <p:cNvPr id="15" name="Rectangle 20">
            <a:extLst>
              <a:ext uri="{FF2B5EF4-FFF2-40B4-BE49-F238E27FC236}">
                <a16:creationId xmlns:a16="http://schemas.microsoft.com/office/drawing/2014/main" id="{30AAEB0B-BD44-1E39-93C1-548D7CECAD47}"/>
              </a:ext>
              <a:ext uri="{C183D7F6-B498-43B3-948B-1728B52AA6E4}">
                <adec:decorative xmlns:adec="http://schemas.microsoft.com/office/drawing/2017/decorative" val="1"/>
              </a:ext>
            </a:extLst>
          </p:cNvPr>
          <p:cNvSpPr>
            <a:spLocks noChangeArrowheads="1"/>
          </p:cNvSpPr>
          <p:nvPr/>
        </p:nvSpPr>
        <p:spPr bwMode="auto">
          <a:xfrm>
            <a:off x="883947" y="2320414"/>
            <a:ext cx="152400" cy="152400"/>
          </a:xfrm>
          <a:prstGeom prst="rect">
            <a:avLst/>
          </a:prstGeom>
          <a:solidFill>
            <a:srgbClr val="0080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0000" tIns="46800" rIns="90000" bIns="46800" anchor="ctr"/>
          <a:lstStyle/>
          <a:p>
            <a:endParaRPr lang="sv-SE"/>
          </a:p>
        </p:txBody>
      </p:sp>
      <p:pic>
        <p:nvPicPr>
          <p:cNvPr id="4" name="Bildobjekt 3" descr="Karta som visar att i Umeå finns Allmäntandvård, Tandakut och tandregleringsklinik, Specialisttandvård samt tandläkar-, tandhygienist- och tandsköterskeutbildning. I Lycksele och Umeå finns Allmäntandvård,&#10;Tandakut och tandregleringsklinik. I följande tätorter finns allmäntandvård: Tärnaby, Sorsele, Storuman, Vilhelmina, Dorotea, Åsele, Malå, Norsjö, Bjurholm, Vindeln, Vännäs, Hörnefors, Nordmaling, Holmsund, Sävar, Robertsfors, Burträsk, Boliden, Ursviken, Kåge och Byske.">
            <a:extLst>
              <a:ext uri="{FF2B5EF4-FFF2-40B4-BE49-F238E27FC236}">
                <a16:creationId xmlns:a16="http://schemas.microsoft.com/office/drawing/2014/main" id="{26E20464-3EDF-456D-85B0-9120AE4FC751}"/>
              </a:ext>
            </a:extLst>
          </p:cNvPr>
          <p:cNvPicPr>
            <a:picLocks noChangeAspect="1"/>
          </p:cNvPicPr>
          <p:nvPr/>
        </p:nvPicPr>
        <p:blipFill>
          <a:blip r:embed="rId3"/>
          <a:srcRect l="24209"/>
          <a:stretch/>
        </p:blipFill>
        <p:spPr>
          <a:xfrm>
            <a:off x="3789680" y="-159906"/>
            <a:ext cx="5354320" cy="4992255"/>
          </a:xfrm>
          <a:prstGeom prst="rect">
            <a:avLst/>
          </a:prstGeom>
        </p:spPr>
      </p:pic>
    </p:spTree>
    <p:extLst>
      <p:ext uri="{BB962C8B-B14F-4D97-AF65-F5344CB8AC3E}">
        <p14:creationId xmlns:p14="http://schemas.microsoft.com/office/powerpoint/2010/main" val="2382528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BD65CBF0-2F27-E248-9277-41C794A59713}"/>
              </a:ext>
            </a:extLst>
          </p:cNvPr>
          <p:cNvSpPr>
            <a:spLocks noGrp="1"/>
          </p:cNvSpPr>
          <p:nvPr>
            <p:ph type="title" idx="4294967295"/>
          </p:nvPr>
        </p:nvSpPr>
        <p:spPr>
          <a:xfrm>
            <a:off x="760413" y="574675"/>
            <a:ext cx="4400868" cy="12010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
                <a:srgbClr val="0050A0"/>
              </a:buClr>
              <a:buSzTx/>
              <a:buFont typeface="Arial" panose="020B0604020202020204" pitchFamily="34" charset="0"/>
              <a:buNone/>
              <a:tabLst/>
              <a:defRPr/>
            </a:pP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Activities for people with physical impairments</a:t>
            </a:r>
          </a:p>
        </p:txBody>
      </p:sp>
      <p:sp>
        <p:nvSpPr>
          <p:cNvPr id="17" name="Rectangle 19">
            <a:extLst>
              <a:ext uri="{FF2B5EF4-FFF2-40B4-BE49-F238E27FC236}">
                <a16:creationId xmlns:a16="http://schemas.microsoft.com/office/drawing/2014/main" id="{F4415C61-D426-0249-FFA9-3CED42012609}"/>
              </a:ext>
              <a:ext uri="{C183D7F6-B498-43B3-948B-1728B52AA6E4}">
                <adec:decorative xmlns:adec="http://schemas.microsoft.com/office/drawing/2017/decorative" val="1"/>
              </a:ext>
            </a:extLst>
          </p:cNvPr>
          <p:cNvSpPr>
            <a:spLocks noChangeArrowheads="1"/>
          </p:cNvSpPr>
          <p:nvPr/>
        </p:nvSpPr>
        <p:spPr bwMode="auto">
          <a:xfrm>
            <a:off x="880516" y="1918380"/>
            <a:ext cx="152400" cy="152400"/>
          </a:xfrm>
          <a:prstGeom prst="rect">
            <a:avLst/>
          </a:prstGeom>
          <a:solidFill>
            <a:srgbClr val="00C9D8"/>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0000" tIns="46800" rIns="90000" bIns="46800" anchor="ctr"/>
          <a:lstStyle/>
          <a:p>
            <a:endParaRPr lang="sv-SE"/>
          </a:p>
        </p:txBody>
      </p:sp>
      <p:sp>
        <p:nvSpPr>
          <p:cNvPr id="11" name="Rectangle 17">
            <a:extLst>
              <a:ext uri="{FF2B5EF4-FFF2-40B4-BE49-F238E27FC236}">
                <a16:creationId xmlns:a16="http://schemas.microsoft.com/office/drawing/2014/main" id="{2E7E6183-9F1B-ADD7-FDA5-7D3BB31626C0}"/>
              </a:ext>
              <a:ext uri="{C183D7F6-B498-43B3-948B-1728B52AA6E4}">
                <adec:decorative xmlns:adec="http://schemas.microsoft.com/office/drawing/2017/decorative" val="1"/>
              </a:ext>
            </a:extLst>
          </p:cNvPr>
          <p:cNvSpPr>
            <a:spLocks noChangeArrowheads="1"/>
          </p:cNvSpPr>
          <p:nvPr/>
        </p:nvSpPr>
        <p:spPr bwMode="auto">
          <a:xfrm>
            <a:off x="880516" y="2262793"/>
            <a:ext cx="152400" cy="152400"/>
          </a:xfrm>
          <a:prstGeom prst="rect">
            <a:avLst/>
          </a:prstGeom>
          <a:solidFill>
            <a:srgbClr val="00388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0000" tIns="46800" rIns="90000" bIns="46800" anchor="ctr"/>
          <a:lstStyle/>
          <a:p>
            <a:endParaRPr lang="sv-SE"/>
          </a:p>
        </p:txBody>
      </p:sp>
      <p:sp>
        <p:nvSpPr>
          <p:cNvPr id="12" name="Rectangle 18">
            <a:extLst>
              <a:ext uri="{FF2B5EF4-FFF2-40B4-BE49-F238E27FC236}">
                <a16:creationId xmlns:a16="http://schemas.microsoft.com/office/drawing/2014/main" id="{5DD76F61-2AF6-38D1-E82C-726190546339}"/>
              </a:ext>
              <a:ext uri="{C183D7F6-B498-43B3-948B-1728B52AA6E4}">
                <adec:decorative xmlns:adec="http://schemas.microsoft.com/office/drawing/2017/decorative" val="1"/>
              </a:ext>
            </a:extLst>
          </p:cNvPr>
          <p:cNvSpPr>
            <a:spLocks noChangeArrowheads="1"/>
          </p:cNvSpPr>
          <p:nvPr/>
        </p:nvSpPr>
        <p:spPr bwMode="auto">
          <a:xfrm>
            <a:off x="880516" y="3027142"/>
            <a:ext cx="152400" cy="152400"/>
          </a:xfrm>
          <a:prstGeom prst="rect">
            <a:avLst/>
          </a:prstGeom>
          <a:solidFill>
            <a:srgbClr val="BF488B"/>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0000" tIns="46800" rIns="90000" bIns="46800" anchor="ctr"/>
          <a:lstStyle/>
          <a:p>
            <a:endParaRPr lang="sv-SE"/>
          </a:p>
        </p:txBody>
      </p:sp>
      <p:sp>
        <p:nvSpPr>
          <p:cNvPr id="19" name="Rectangle 21">
            <a:extLst>
              <a:ext uri="{FF2B5EF4-FFF2-40B4-BE49-F238E27FC236}">
                <a16:creationId xmlns:a16="http://schemas.microsoft.com/office/drawing/2014/main" id="{319103A5-CF7C-A812-478F-8AD4C7452D2C}"/>
              </a:ext>
              <a:ext uri="{C183D7F6-B498-43B3-948B-1728B52AA6E4}">
                <adec:decorative xmlns:adec="http://schemas.microsoft.com/office/drawing/2017/decorative" val="1"/>
              </a:ext>
            </a:extLst>
          </p:cNvPr>
          <p:cNvSpPr>
            <a:spLocks noChangeArrowheads="1"/>
          </p:cNvSpPr>
          <p:nvPr/>
        </p:nvSpPr>
        <p:spPr bwMode="auto">
          <a:xfrm>
            <a:off x="880516" y="2663625"/>
            <a:ext cx="152400" cy="152400"/>
          </a:xfrm>
          <a:prstGeom prst="rect">
            <a:avLst/>
          </a:prstGeom>
          <a:solidFill>
            <a:srgbClr val="C7D73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nchor="ctr"/>
          <a:lstStyle/>
          <a:p>
            <a:endParaRPr lang="sv-SE"/>
          </a:p>
        </p:txBody>
      </p:sp>
      <p:sp>
        <p:nvSpPr>
          <p:cNvPr id="18" name="Rectangle 20">
            <a:extLst>
              <a:ext uri="{FF2B5EF4-FFF2-40B4-BE49-F238E27FC236}">
                <a16:creationId xmlns:a16="http://schemas.microsoft.com/office/drawing/2014/main" id="{15074DB3-5FB9-FB87-4BCC-03B4CB973993}"/>
              </a:ext>
              <a:ext uri="{C183D7F6-B498-43B3-948B-1728B52AA6E4}">
                <adec:decorative xmlns:adec="http://schemas.microsoft.com/office/drawing/2017/decorative" val="1"/>
              </a:ext>
            </a:extLst>
          </p:cNvPr>
          <p:cNvSpPr>
            <a:spLocks noChangeArrowheads="1"/>
          </p:cNvSpPr>
          <p:nvPr/>
        </p:nvSpPr>
        <p:spPr bwMode="auto">
          <a:xfrm>
            <a:off x="880516" y="3408871"/>
            <a:ext cx="152400" cy="152400"/>
          </a:xfrm>
          <a:prstGeom prst="rect">
            <a:avLst/>
          </a:prstGeom>
          <a:solidFill>
            <a:srgbClr val="E25D4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0000" tIns="46800" rIns="90000" bIns="46800" anchor="ctr"/>
          <a:lstStyle/>
          <a:p>
            <a:endParaRPr lang="sv-SE"/>
          </a:p>
        </p:txBody>
      </p:sp>
      <p:sp>
        <p:nvSpPr>
          <p:cNvPr id="3" name="矩形 2">
            <a:extLst>
              <a:ext uri="{FF2B5EF4-FFF2-40B4-BE49-F238E27FC236}">
                <a16:creationId xmlns:a16="http://schemas.microsoft.com/office/drawing/2014/main" id="{C76716C8-3D28-A51A-4B99-4756A0D6B038}"/>
              </a:ext>
            </a:extLst>
          </p:cNvPr>
          <p:cNvSpPr/>
          <p:nvPr/>
        </p:nvSpPr>
        <p:spPr>
          <a:xfrm>
            <a:off x="7321760" y="2571750"/>
            <a:ext cx="451104" cy="137160"/>
          </a:xfrm>
          <a:prstGeom prst="rect">
            <a:avLst/>
          </a:prstGeom>
          <a:noFill/>
        </p:spPr>
        <p:txBody>
          <a:bodyPr wrap="none" lIns="0" tIns="0" rIns="0" bIns="0">
            <a:noAutofit/>
          </a:bodyPr>
          <a:lstStyle/>
          <a:p>
            <a:pPr indent="0"/>
            <a:r>
              <a:rPr lang="en-US" sz="700" b="1">
                <a:latin typeface="Times New Roman" panose="02020603050405020304" pitchFamily="18" charset="0"/>
                <a:ea typeface="宋体" panose="02010600030101010101" pitchFamily="2" charset="-122"/>
                <a:cs typeface="Times New Roman" panose="02020603050405020304" pitchFamily="18" charset="0"/>
              </a:rPr>
              <a:t>Lycksele</a:t>
            </a:r>
          </a:p>
        </p:txBody>
      </p:sp>
      <p:sp>
        <p:nvSpPr>
          <p:cNvPr id="9" name="矩形 8">
            <a:extLst>
              <a:ext uri="{FF2B5EF4-FFF2-40B4-BE49-F238E27FC236}">
                <a16:creationId xmlns:a16="http://schemas.microsoft.com/office/drawing/2014/main" id="{C02D6B12-DD7D-E36A-3F2B-F964143C6388}"/>
              </a:ext>
            </a:extLst>
          </p:cNvPr>
          <p:cNvSpPr/>
          <p:nvPr/>
        </p:nvSpPr>
        <p:spPr>
          <a:xfrm>
            <a:off x="7922406" y="2338993"/>
            <a:ext cx="478536" cy="124968"/>
          </a:xfrm>
          <a:prstGeom prst="rect">
            <a:avLst/>
          </a:prstGeom>
          <a:noFill/>
        </p:spPr>
        <p:txBody>
          <a:bodyPr wrap="none" lIns="0" tIns="0" rIns="0" bIns="0">
            <a:noAutofit/>
          </a:bodyPr>
          <a:lstStyle/>
          <a:p>
            <a:pPr indent="0" algn="r"/>
            <a:r>
              <a:rPr lang="en-US" sz="700" b="1">
                <a:latin typeface="Times New Roman" panose="02020603050405020304" pitchFamily="18" charset="0"/>
                <a:ea typeface="宋体" panose="02010600030101010101" pitchFamily="2" charset="-122"/>
                <a:cs typeface="Times New Roman" panose="02020603050405020304" pitchFamily="18" charset="0"/>
              </a:rPr>
              <a:t>Skellefteå</a:t>
            </a:r>
          </a:p>
        </p:txBody>
      </p:sp>
      <p:sp>
        <p:nvSpPr>
          <p:cNvPr id="10" name="矩形 9">
            <a:extLst>
              <a:ext uri="{FF2B5EF4-FFF2-40B4-BE49-F238E27FC236}">
                <a16:creationId xmlns:a16="http://schemas.microsoft.com/office/drawing/2014/main" id="{A47A86B4-9E77-62C1-F5E5-8ED19EE05B53}"/>
              </a:ext>
            </a:extLst>
          </p:cNvPr>
          <p:cNvSpPr/>
          <p:nvPr/>
        </p:nvSpPr>
        <p:spPr>
          <a:xfrm>
            <a:off x="7785246" y="3483992"/>
            <a:ext cx="274320" cy="134112"/>
          </a:xfrm>
          <a:prstGeom prst="rect">
            <a:avLst/>
          </a:prstGeom>
          <a:noFill/>
        </p:spPr>
        <p:txBody>
          <a:bodyPr wrap="none" lIns="0" tIns="0" rIns="0" bIns="0">
            <a:noAutofit/>
          </a:bodyPr>
          <a:lstStyle/>
          <a:p>
            <a:pPr indent="0" algn="r"/>
            <a:r>
              <a:rPr lang="en-US" sz="700" b="1">
                <a:latin typeface="Times New Roman" panose="02020603050405020304" pitchFamily="18" charset="0"/>
                <a:ea typeface="宋体" panose="02010600030101010101" pitchFamily="2" charset="-122"/>
                <a:cs typeface="Times New Roman" panose="02020603050405020304" pitchFamily="18" charset="0"/>
              </a:rPr>
              <a:t>Umeå</a:t>
            </a:r>
          </a:p>
        </p:txBody>
      </p:sp>
      <p:sp>
        <p:nvSpPr>
          <p:cNvPr id="6" name="Platshållare för text 5">
            <a:extLst>
              <a:ext uri="{FF2B5EF4-FFF2-40B4-BE49-F238E27FC236}">
                <a16:creationId xmlns:a16="http://schemas.microsoft.com/office/drawing/2014/main" id="{3B7850A9-7125-B04C-A351-A770700A9D9E}"/>
              </a:ext>
            </a:extLst>
          </p:cNvPr>
          <p:cNvSpPr>
            <a:spLocks noGrp="1"/>
          </p:cNvSpPr>
          <p:nvPr>
            <p:ph type="body" sz="quarter" idx="11"/>
          </p:nvPr>
        </p:nvSpPr>
        <p:spPr>
          <a:xfrm>
            <a:off x="1039977" y="1820740"/>
            <a:ext cx="4158273" cy="2717605"/>
          </a:xfrm>
        </p:spPr>
        <p:txBody>
          <a:bodyPr/>
          <a:lstStyle/>
          <a:p>
            <a:pPr fontAlgn="auto">
              <a:lnSpc>
                <a:spcPct val="90000"/>
              </a:lnSpc>
              <a:spcAft>
                <a:spcPts val="0"/>
              </a:spcAft>
              <a:defRPr/>
            </a:pPr>
            <a:r>
              <a:rPr lang="en-US" dirty="0"/>
              <a:t>Child and adolescent habilitation</a:t>
            </a:r>
          </a:p>
          <a:p>
            <a:pPr fontAlgn="auto">
              <a:lnSpc>
                <a:spcPct val="90000"/>
              </a:lnSpc>
              <a:spcAft>
                <a:spcPts val="0"/>
              </a:spcAft>
              <a:defRPr/>
            </a:pPr>
            <a:r>
              <a:rPr lang="en-US" dirty="0"/>
              <a:t>Adult habilitation, advice and support</a:t>
            </a:r>
          </a:p>
          <a:p>
            <a:pPr fontAlgn="auto">
              <a:spcAft>
                <a:spcPts val="0"/>
              </a:spcAft>
              <a:defRPr/>
            </a:pPr>
            <a:r>
              <a:rPr lang="en-US" dirty="0"/>
              <a:t>Vision and hearing rehabilitation</a:t>
            </a:r>
          </a:p>
          <a:p>
            <a:pPr fontAlgn="auto">
              <a:spcAft>
                <a:spcPts val="0"/>
              </a:spcAft>
              <a:defRPr/>
            </a:pPr>
            <a:r>
              <a:rPr lang="en-US" dirty="0"/>
              <a:t>Accessibility aid</a:t>
            </a:r>
          </a:p>
          <a:p>
            <a:pPr fontAlgn="auto">
              <a:spcAft>
                <a:spcPts val="0"/>
              </a:spcAft>
              <a:defRPr/>
            </a:pPr>
            <a:r>
              <a:rPr lang="en-US" dirty="0"/>
              <a:t>Interpreting </a:t>
            </a:r>
            <a:r>
              <a:rPr lang="en-US" dirty="0" err="1"/>
              <a:t>centre</a:t>
            </a:r>
            <a:endParaRPr lang="en-US" dirty="0"/>
          </a:p>
        </p:txBody>
      </p:sp>
      <p:pic>
        <p:nvPicPr>
          <p:cNvPr id="4" name="Bildobjekt 3" descr="Map showing that the following services are available in Lycksele: Child and Adolescent Habilitation, Adult Habilitation (advice and support), Vision and Hearing Rehabilitation, and Accessibility aid. In Umeå and Skellefteå, there is also an Interpreting Service.">
            <a:extLst>
              <a:ext uri="{FF2B5EF4-FFF2-40B4-BE49-F238E27FC236}">
                <a16:creationId xmlns:a16="http://schemas.microsoft.com/office/drawing/2014/main" id="{F8A1EAA6-98FC-4C41-B43D-BE7FDD1475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495" b="9552"/>
          <a:stretch/>
        </p:blipFill>
        <p:spPr>
          <a:xfrm>
            <a:off x="4747015" y="568325"/>
            <a:ext cx="3925813" cy="3517506"/>
          </a:xfrm>
          <a:prstGeom prst="rect">
            <a:avLst/>
          </a:prstGeom>
        </p:spPr>
      </p:pic>
    </p:spTree>
    <p:extLst>
      <p:ext uri="{BB962C8B-B14F-4D97-AF65-F5344CB8AC3E}">
        <p14:creationId xmlns:p14="http://schemas.microsoft.com/office/powerpoint/2010/main" val="3852110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538C84A-D6A1-956C-2A03-3D04FD4A676F}"/>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413" y="-16492"/>
            <a:ext cx="9143999" cy="4219083"/>
          </a:xfrm>
          <a:prstGeom prst="rect">
            <a:avLst/>
          </a:prstGeom>
        </p:spPr>
      </p:pic>
      <p:sp>
        <p:nvSpPr>
          <p:cNvPr id="10" name="Rubrik 1">
            <a:extLst>
              <a:ext uri="{FF2B5EF4-FFF2-40B4-BE49-F238E27FC236}">
                <a16:creationId xmlns:a16="http://schemas.microsoft.com/office/drawing/2014/main" id="{4BCD72A2-3CF6-3A4B-B8B7-B26E1E2CAB23}"/>
              </a:ext>
            </a:extLst>
          </p:cNvPr>
          <p:cNvSpPr>
            <a:spLocks noGrp="1"/>
          </p:cNvSpPr>
          <p:nvPr>
            <p:ph type="ctrTitle"/>
          </p:nvPr>
        </p:nvSpPr>
        <p:spPr>
          <a:xfrm>
            <a:off x="763853" y="572870"/>
            <a:ext cx="7704139" cy="756084"/>
          </a:xfrm>
        </p:spPr>
        <p:txBody>
          <a:bodyPr>
            <a:noAutofit/>
          </a:bodyPr>
          <a:lstStyle/>
          <a:p>
            <a:r>
              <a:rPr lang="en-US" dirty="0"/>
              <a:t>11,000 Employees</a:t>
            </a:r>
          </a:p>
        </p:txBody>
      </p:sp>
      <p:sp>
        <p:nvSpPr>
          <p:cNvPr id="8" name="textruta 7">
            <a:extLst>
              <a:ext uri="{FF2B5EF4-FFF2-40B4-BE49-F238E27FC236}">
                <a16:creationId xmlns:a16="http://schemas.microsoft.com/office/drawing/2014/main" id="{07D67B84-DF52-9C0E-2BFD-4EDFD69EE539}"/>
              </a:ext>
            </a:extLst>
          </p:cNvPr>
          <p:cNvSpPr txBox="1"/>
          <p:nvPr/>
        </p:nvSpPr>
        <p:spPr>
          <a:xfrm>
            <a:off x="763853" y="1491630"/>
            <a:ext cx="3952163" cy="1077218"/>
          </a:xfrm>
          <a:prstGeom prst="rect">
            <a:avLst/>
          </a:prstGeom>
          <a:noFill/>
        </p:spPr>
        <p:txBody>
          <a:bodyPr wrap="square">
            <a:spAutoFit/>
          </a:bodyPr>
          <a:lstStyle/>
          <a:p>
            <a:pPr fontAlgn="auto">
              <a:spcBef>
                <a:spcPts val="0"/>
              </a:spcBef>
              <a:spcAft>
                <a:spcPts val="0"/>
              </a:spcAft>
              <a:defRPr/>
            </a:pPr>
            <a:r>
              <a:rPr lang="en-US" sz="2000" dirty="0">
                <a:solidFill>
                  <a:schemeClr val="bg1"/>
                </a:solidFill>
                <a:latin typeface="+mn-lt"/>
              </a:rPr>
              <a:t>University Hospital of </a:t>
            </a:r>
            <a:r>
              <a:rPr lang="en-US" sz="2000" dirty="0" err="1">
                <a:solidFill>
                  <a:schemeClr val="bg1"/>
                </a:solidFill>
                <a:latin typeface="+mn-lt"/>
              </a:rPr>
              <a:t>Umeå</a:t>
            </a:r>
            <a:r>
              <a:rPr lang="en-US" sz="2000" dirty="0">
                <a:solidFill>
                  <a:schemeClr val="bg1"/>
                </a:solidFill>
                <a:latin typeface="+mn-lt"/>
              </a:rPr>
              <a:t> is northern Sweden's largest workplace with 6,500 </a:t>
            </a:r>
            <a:r>
              <a:rPr lang="en-US" sz="2400" dirty="0">
                <a:solidFill>
                  <a:schemeClr val="bg1"/>
                </a:solidFill>
                <a:latin typeface="+mn-lt"/>
              </a:rPr>
              <a:t>employees</a:t>
            </a:r>
            <a:r>
              <a:rPr lang="en-US" sz="2000" dirty="0">
                <a:solidFill>
                  <a:schemeClr val="bg1"/>
                </a:solidFill>
                <a:latin typeface="+mn-lt"/>
              </a:rPr>
              <a:t>.</a:t>
            </a:r>
          </a:p>
        </p:txBody>
      </p:sp>
    </p:spTree>
    <p:extLst>
      <p:ext uri="{BB962C8B-B14F-4D97-AF65-F5344CB8AC3E}">
        <p14:creationId xmlns:p14="http://schemas.microsoft.com/office/powerpoint/2010/main" val="2926795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6ED5EC-4C0F-1AF4-C545-D651DA51EF94}"/>
              </a:ext>
            </a:extLst>
          </p:cNvPr>
          <p:cNvSpPr>
            <a:spLocks noGrp="1"/>
          </p:cNvSpPr>
          <p:nvPr>
            <p:ph type="ctrTitle"/>
          </p:nvPr>
        </p:nvSpPr>
        <p:spPr>
          <a:xfrm>
            <a:off x="755651" y="1168004"/>
            <a:ext cx="5416550" cy="652004"/>
          </a:xfrm>
        </p:spPr>
        <p:txBody>
          <a:bodyPr/>
          <a:lstStyle/>
          <a:p>
            <a:r>
              <a:rPr lang="en-US" dirty="0"/>
              <a:t>This is how the region is governed</a:t>
            </a:r>
          </a:p>
        </p:txBody>
      </p:sp>
    </p:spTree>
    <p:extLst>
      <p:ext uri="{BB962C8B-B14F-4D97-AF65-F5344CB8AC3E}">
        <p14:creationId xmlns:p14="http://schemas.microsoft.com/office/powerpoint/2010/main" val="120373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B5BB9F0A-E125-B066-5B59-7604DE943C6F}"/>
              </a:ext>
            </a:extLst>
          </p:cNvPr>
          <p:cNvSpPr>
            <a:spLocks noGrp="1"/>
          </p:cNvSpPr>
          <p:nvPr>
            <p:ph type="title" idx="4294967295"/>
          </p:nvPr>
        </p:nvSpPr>
        <p:spPr>
          <a:xfrm>
            <a:off x="760413" y="574675"/>
            <a:ext cx="7704137"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
                <a:srgbClr val="0050A0"/>
              </a:buClr>
              <a:buSzTx/>
              <a:buFont typeface="Arial" panose="020B0604020202020204" pitchFamily="34" charset="0"/>
              <a:buNone/>
              <a:tabLst/>
              <a:defRPr/>
            </a:pP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This is how the region is governed </a:t>
            </a:r>
          </a:p>
        </p:txBody>
      </p:sp>
      <p:sp>
        <p:nvSpPr>
          <p:cNvPr id="5" name="Platshållare för text 4">
            <a:extLst>
              <a:ext uri="{FF2B5EF4-FFF2-40B4-BE49-F238E27FC236}">
                <a16:creationId xmlns:a16="http://schemas.microsoft.com/office/drawing/2014/main" id="{7092A447-63F1-9271-95A7-1D7D21F86ADB}"/>
              </a:ext>
            </a:extLst>
          </p:cNvPr>
          <p:cNvSpPr>
            <a:spLocks noGrp="1"/>
          </p:cNvSpPr>
          <p:nvPr>
            <p:ph type="body" sz="quarter" idx="11"/>
          </p:nvPr>
        </p:nvSpPr>
        <p:spPr>
          <a:xfrm>
            <a:off x="755650" y="1336769"/>
            <a:ext cx="5142230" cy="2603134"/>
          </a:xfrm>
        </p:spPr>
        <p:txBody>
          <a:bodyPr/>
          <a:lstStyle/>
          <a:p>
            <a:pPr marL="342900" indent="-342900">
              <a:spcAft>
                <a:spcPts val="0"/>
              </a:spcAft>
              <a:buFont typeface="Arial" panose="020B0604020202020204" pitchFamily="34" charset="0"/>
              <a:buChar char="•"/>
            </a:pPr>
            <a:r>
              <a:rPr lang="en-US" dirty="0"/>
              <a:t>Clear division of responsibilities between politicians and civil servants. </a:t>
            </a:r>
          </a:p>
          <a:p>
            <a:pPr marL="342900" indent="-342900">
              <a:spcAft>
                <a:spcPts val="0"/>
              </a:spcAft>
              <a:buFont typeface="Arial" panose="020B0604020202020204" pitchFamily="34" charset="0"/>
              <a:buChar char="•"/>
            </a:pPr>
            <a:r>
              <a:rPr lang="en-US" dirty="0"/>
              <a:t>Politicians set goals for the </a:t>
            </a:r>
            <a:r>
              <a:rPr lang="en-US" dirty="0" err="1"/>
              <a:t>organisation</a:t>
            </a:r>
            <a:r>
              <a:rPr lang="en-US" dirty="0"/>
              <a:t>.</a:t>
            </a:r>
          </a:p>
          <a:p>
            <a:pPr marL="342900" indent="-342900">
              <a:spcAft>
                <a:spcPts val="0"/>
              </a:spcAft>
              <a:buFont typeface="Arial" panose="020B0604020202020204" pitchFamily="34" charset="0"/>
              <a:buChar char="•"/>
            </a:pPr>
            <a:r>
              <a:rPr lang="en-US" dirty="0"/>
              <a:t>The civil servants implement the decisions.</a:t>
            </a:r>
          </a:p>
          <a:p>
            <a:pPr marL="342900" indent="-342900">
              <a:spcAft>
                <a:spcPts val="0"/>
              </a:spcAft>
              <a:buFont typeface="Arial" panose="020B0604020202020204" pitchFamily="34" charset="0"/>
              <a:buChar char="•"/>
            </a:pPr>
            <a:r>
              <a:rPr lang="en-US" dirty="0"/>
              <a:t>Follow-up and evaluation.</a:t>
            </a:r>
          </a:p>
          <a:p>
            <a:pPr marL="342900" indent="-342900">
              <a:spcAft>
                <a:spcPts val="0"/>
              </a:spcAft>
              <a:buFont typeface="Arial" panose="020B0604020202020204" pitchFamily="34" charset="0"/>
              <a:buChar char="•"/>
            </a:pPr>
            <a:r>
              <a:rPr lang="en-US" dirty="0"/>
              <a:t>Ongoing reporting on </a:t>
            </a:r>
            <a:r>
              <a:rPr lang="en-US" dirty="0" err="1"/>
              <a:t>organisation</a:t>
            </a:r>
            <a:r>
              <a:rPr lang="en-US" dirty="0"/>
              <a:t> and finances.</a:t>
            </a:r>
          </a:p>
          <a:p>
            <a:pPr marL="342900" indent="-342900">
              <a:spcAft>
                <a:spcPts val="0"/>
              </a:spcAft>
              <a:buFont typeface="Arial" panose="020B0604020202020204" pitchFamily="34" charset="0"/>
              <a:buChar char="•"/>
            </a:pPr>
            <a:endParaRPr lang="sv-SE" dirty="0"/>
          </a:p>
        </p:txBody>
      </p:sp>
      <p:pic>
        <p:nvPicPr>
          <p:cNvPr id="10" name="Bildobjekt 9">
            <a:extLst>
              <a:ext uri="{FF2B5EF4-FFF2-40B4-BE49-F238E27FC236}">
                <a16:creationId xmlns:a16="http://schemas.microsoft.com/office/drawing/2014/main" id="{D9823F5B-EF6B-B155-66FC-F90E7BFF6656}"/>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96853" y="0"/>
            <a:ext cx="2987824" cy="4195763"/>
          </a:xfrm>
          <a:prstGeom prst="rect">
            <a:avLst/>
          </a:prstGeom>
        </p:spPr>
      </p:pic>
    </p:spTree>
    <p:extLst>
      <p:ext uri="{BB962C8B-B14F-4D97-AF65-F5344CB8AC3E}">
        <p14:creationId xmlns:p14="http://schemas.microsoft.com/office/powerpoint/2010/main" val="4170710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F40C01EF-F691-1CA6-EAAC-F142C2532478}"/>
              </a:ext>
            </a:extLst>
          </p:cNvPr>
          <p:cNvSpPr>
            <a:spLocks noGrp="1"/>
          </p:cNvSpPr>
          <p:nvPr>
            <p:ph type="title" idx="4294967295"/>
          </p:nvPr>
        </p:nvSpPr>
        <p:spPr>
          <a:xfrm>
            <a:off x="760413" y="533400"/>
            <a:ext cx="7704137" cy="6254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
                <a:srgbClr val="0050A0"/>
              </a:buClr>
              <a:buSzTx/>
              <a:buFont typeface="Arial" panose="020B0604020202020204" pitchFamily="34" charset="0"/>
              <a:buNone/>
              <a:tabLst/>
              <a:defRPr/>
            </a:pP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Allocation of seats in the Regional </a:t>
            </a:r>
            <a:r>
              <a:rPr lang="en-US" sz="3000" dirty="0">
                <a:ea typeface="+mn-ea"/>
              </a:rPr>
              <a:t>C</a:t>
            </a:r>
            <a:r>
              <a:rPr kumimoji="0" lang="en-US" sz="3000" b="0" i="0" u="none" strike="noStrike" cap="none" normalizeH="0" baseline="0" noProof="0" dirty="0" err="1">
                <a:ln>
                  <a:noFill/>
                </a:ln>
                <a:solidFill>
                  <a:srgbClr val="0050A0"/>
                </a:solidFill>
                <a:effectLst/>
                <a:uLnTx/>
                <a:uFillTx/>
                <a:latin typeface="+mj-lt"/>
                <a:ea typeface="+mn-ea"/>
                <a:cs typeface="Arial" panose="020B0604020202020204" pitchFamily="34" charset="0"/>
              </a:rPr>
              <a:t>ouncil</a:t>
            </a:r>
            <a:endPar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endParaRPr>
          </a:p>
        </p:txBody>
      </p:sp>
      <p:sp>
        <p:nvSpPr>
          <p:cNvPr id="6" name="Platshållare för text 5">
            <a:extLst>
              <a:ext uri="{FF2B5EF4-FFF2-40B4-BE49-F238E27FC236}">
                <a16:creationId xmlns:a16="http://schemas.microsoft.com/office/drawing/2014/main" id="{E4AA6A0A-90E6-E23F-C3B1-813A40405E85}"/>
              </a:ext>
            </a:extLst>
          </p:cNvPr>
          <p:cNvSpPr>
            <a:spLocks noGrp="1"/>
          </p:cNvSpPr>
          <p:nvPr>
            <p:ph type="body" sz="quarter" idx="11"/>
          </p:nvPr>
        </p:nvSpPr>
        <p:spPr>
          <a:xfrm>
            <a:off x="759134" y="1386725"/>
            <a:ext cx="4155980" cy="2628669"/>
          </a:xfrm>
        </p:spPr>
        <p:txBody>
          <a:bodyPr vert="horz" lIns="91440" tIns="45720" rIns="91440" bIns="45720" rtlCol="0" anchor="t">
            <a:noAutofit/>
          </a:bodyPr>
          <a:lstStyle/>
          <a:p>
            <a:pPr>
              <a:spcBef>
                <a:spcPts val="100"/>
              </a:spcBef>
              <a:spcAft>
                <a:spcPts val="0"/>
              </a:spcAft>
            </a:pPr>
            <a:r>
              <a:rPr lang="en-US" sz="1800" dirty="0">
                <a:cs typeface="Arial"/>
              </a:rPr>
              <a:t>The Social Democratic Party .. 27 (37.12 %)</a:t>
            </a:r>
          </a:p>
          <a:p>
            <a:pPr>
              <a:spcBef>
                <a:spcPts val="100"/>
              </a:spcBef>
              <a:spcAft>
                <a:spcPts val="0"/>
              </a:spcAft>
            </a:pPr>
            <a:r>
              <a:rPr lang="en-US" sz="1800" dirty="0">
                <a:cs typeface="Arial"/>
              </a:rPr>
              <a:t>The Moderate Party .……........ </a:t>
            </a:r>
            <a:r>
              <a:rPr lang="en-US" sz="1800">
                <a:cs typeface="Arial"/>
              </a:rPr>
              <a:t>12 </a:t>
            </a:r>
            <a:r>
              <a:rPr lang="en-US" sz="1800" dirty="0">
                <a:cs typeface="Arial"/>
              </a:rPr>
              <a:t>(16.89 %)</a:t>
            </a:r>
            <a:endParaRPr lang="en-US" sz="1800" dirty="0">
              <a:ea typeface="Calibri"/>
              <a:cs typeface="Arial"/>
            </a:endParaRPr>
          </a:p>
          <a:p>
            <a:pPr>
              <a:spcBef>
                <a:spcPts val="100"/>
              </a:spcBef>
              <a:spcAft>
                <a:spcPts val="0"/>
              </a:spcAft>
            </a:pPr>
            <a:r>
              <a:rPr lang="en-US" sz="1800" dirty="0">
                <a:cs typeface="Arial"/>
              </a:rPr>
              <a:t>The Left Party……..……….....….... 9 (11.87 %)</a:t>
            </a:r>
            <a:endParaRPr lang="en-US" sz="1800" dirty="0">
              <a:ea typeface="Calibri"/>
              <a:cs typeface="Arial"/>
            </a:endParaRPr>
          </a:p>
          <a:p>
            <a:pPr>
              <a:spcBef>
                <a:spcPts val="100"/>
              </a:spcBef>
              <a:spcAft>
                <a:spcPts val="0"/>
              </a:spcAft>
            </a:pPr>
            <a:r>
              <a:rPr lang="en-US" sz="1800" dirty="0">
                <a:cs typeface="Arial"/>
              </a:rPr>
              <a:t>The Sweden Democrats …......... 6 (8.89 %)</a:t>
            </a:r>
            <a:endParaRPr lang="en-US" sz="1800" dirty="0">
              <a:ea typeface="Calibri"/>
              <a:cs typeface="Arial"/>
            </a:endParaRPr>
          </a:p>
          <a:p>
            <a:pPr>
              <a:spcBef>
                <a:spcPts val="100"/>
              </a:spcBef>
              <a:spcAft>
                <a:spcPts val="0"/>
              </a:spcAft>
            </a:pPr>
            <a:r>
              <a:rPr lang="en-US" sz="1800" dirty="0">
                <a:cs typeface="Arial"/>
              </a:rPr>
              <a:t>The Centre Party ……………......... 6 (8.63 %)</a:t>
            </a:r>
            <a:endParaRPr lang="en-US" sz="1800" dirty="0">
              <a:ea typeface="Calibri"/>
              <a:cs typeface="Arial"/>
            </a:endParaRPr>
          </a:p>
          <a:p>
            <a:pPr>
              <a:spcBef>
                <a:spcPts val="100"/>
              </a:spcBef>
              <a:spcAft>
                <a:spcPts val="0"/>
              </a:spcAft>
            </a:pPr>
            <a:r>
              <a:rPr lang="en-US" sz="1800" dirty="0">
                <a:cs typeface="Arial"/>
              </a:rPr>
              <a:t>The Christian Democrats .…....... 5 (7.06 %)</a:t>
            </a:r>
            <a:endParaRPr lang="en-US" sz="1800" dirty="0">
              <a:ea typeface="Calibri"/>
              <a:cs typeface="Arial"/>
            </a:endParaRPr>
          </a:p>
          <a:p>
            <a:pPr>
              <a:spcBef>
                <a:spcPts val="100"/>
              </a:spcBef>
              <a:spcAft>
                <a:spcPts val="0"/>
              </a:spcAft>
            </a:pPr>
            <a:r>
              <a:rPr lang="en-US" sz="1800" dirty="0">
                <a:cs typeface="Arial"/>
              </a:rPr>
              <a:t>The Liberal Party ……….…........…. 3 (4.38 %)</a:t>
            </a:r>
            <a:endParaRPr lang="en-US" sz="1800" dirty="0">
              <a:ea typeface="Calibri"/>
              <a:cs typeface="Arial"/>
            </a:endParaRPr>
          </a:p>
          <a:p>
            <a:pPr>
              <a:spcBef>
                <a:spcPts val="100"/>
              </a:spcBef>
              <a:spcAft>
                <a:spcPts val="0"/>
              </a:spcAft>
            </a:pPr>
            <a:r>
              <a:rPr lang="en-US" sz="1800" dirty="0">
                <a:cs typeface="Arial"/>
              </a:rPr>
              <a:t>The Green Party ……….….........…. 3 (3.79 %)</a:t>
            </a:r>
            <a:endParaRPr lang="en-US" sz="1800" dirty="0">
              <a:ea typeface="Calibri"/>
              <a:cs typeface="Arial"/>
            </a:endParaRPr>
          </a:p>
          <a:p>
            <a:pPr>
              <a:spcBef>
                <a:spcPts val="100"/>
              </a:spcBef>
              <a:spcAft>
                <a:spcPts val="0"/>
              </a:spcAft>
            </a:pPr>
            <a:r>
              <a:rPr lang="en-US" sz="1800" b="1" dirty="0"/>
              <a:t>Total 71 seats</a:t>
            </a:r>
            <a:r>
              <a:rPr lang="en-US" sz="1400" b="1" dirty="0"/>
              <a:t>	</a:t>
            </a:r>
          </a:p>
        </p:txBody>
      </p:sp>
      <p:sp>
        <p:nvSpPr>
          <p:cNvPr id="9" name="textruta 8">
            <a:extLst>
              <a:ext uri="{FF2B5EF4-FFF2-40B4-BE49-F238E27FC236}">
                <a16:creationId xmlns:a16="http://schemas.microsoft.com/office/drawing/2014/main" id="{BD2A6CE5-0C3B-A7C4-908A-EBF2ECBA5117}"/>
              </a:ext>
            </a:extLst>
          </p:cNvPr>
          <p:cNvSpPr txBox="1"/>
          <p:nvPr/>
        </p:nvSpPr>
        <p:spPr>
          <a:xfrm>
            <a:off x="4976059" y="3372484"/>
            <a:ext cx="3600450" cy="646331"/>
          </a:xfrm>
          <a:prstGeom prst="rect">
            <a:avLst/>
          </a:prstGeom>
          <a:noFill/>
        </p:spPr>
        <p:txBody>
          <a:bodyPr wrap="square">
            <a:spAutoFit/>
          </a:bodyPr>
          <a:lstStyle/>
          <a:p>
            <a:pPr>
              <a:defRPr/>
            </a:pPr>
            <a:r>
              <a:rPr lang="en-US" sz="1200" b="1" dirty="0">
                <a:latin typeface="+mn-lt"/>
              </a:rPr>
              <a:t>Share of votes in per cent and number of seats in the Regional </a:t>
            </a:r>
            <a:r>
              <a:rPr lang="en-US" sz="1200" b="1" dirty="0"/>
              <a:t>C</a:t>
            </a:r>
            <a:r>
              <a:rPr lang="en-US" sz="1200" b="1" dirty="0">
                <a:latin typeface="+mn-lt"/>
              </a:rPr>
              <a:t>ouncil for the </a:t>
            </a:r>
            <a:r>
              <a:rPr lang="en-US" sz="1200" b="1" dirty="0"/>
              <a:t>period 1 November 2022–31 October 2026</a:t>
            </a:r>
            <a:r>
              <a:rPr lang="en-US" sz="1200" b="1" dirty="0">
                <a:latin typeface="+mn-lt"/>
              </a:rPr>
              <a:t>.</a:t>
            </a:r>
          </a:p>
        </p:txBody>
      </p:sp>
      <p:pic>
        <p:nvPicPr>
          <p:cNvPr id="8" name="Bildobjekt 7">
            <a:extLst>
              <a:ext uri="{FF2B5EF4-FFF2-40B4-BE49-F238E27FC236}">
                <a16:creationId xmlns:a16="http://schemas.microsoft.com/office/drawing/2014/main" id="{FFD4EDF9-FE8B-E740-8E84-4A3227E4E0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6394" y="1216908"/>
            <a:ext cx="2556706" cy="2132867"/>
          </a:xfrm>
          <a:prstGeom prst="rect">
            <a:avLst/>
          </a:prstGeom>
        </p:spPr>
      </p:pic>
    </p:spTree>
    <p:extLst>
      <p:ext uri="{BB962C8B-B14F-4D97-AF65-F5344CB8AC3E}">
        <p14:creationId xmlns:p14="http://schemas.microsoft.com/office/powerpoint/2010/main" val="1465681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EFF4E0B-71BB-551B-A0D6-D49F5E59F354}"/>
              </a:ext>
            </a:extLst>
          </p:cNvPr>
          <p:cNvSpPr>
            <a:spLocks noGrp="1"/>
          </p:cNvSpPr>
          <p:nvPr>
            <p:ph type="title" idx="4294967295"/>
          </p:nvPr>
        </p:nvSpPr>
        <p:spPr>
          <a:xfrm>
            <a:off x="760413" y="574675"/>
            <a:ext cx="7704137"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
                <a:srgbClr val="0050A0"/>
              </a:buClr>
              <a:buSzTx/>
              <a:buFont typeface="Arial" panose="020B0604020202020204" pitchFamily="34" charset="0"/>
              <a:buNone/>
              <a:tabLst/>
              <a:defRPr/>
            </a:pP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Regional Council</a:t>
            </a:r>
          </a:p>
        </p:txBody>
      </p:sp>
      <p:pic>
        <p:nvPicPr>
          <p:cNvPr id="5" name="Bildobjekt 4">
            <a:extLst>
              <a:ext uri="{FF2B5EF4-FFF2-40B4-BE49-F238E27FC236}">
                <a16:creationId xmlns:a16="http://schemas.microsoft.com/office/drawing/2014/main" id="{7C7E4AD2-5B9B-EFB4-2FEC-E6D0A5E3B127}"/>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5007" y="1323182"/>
            <a:ext cx="1212268" cy="1512000"/>
          </a:xfrm>
          <a:prstGeom prst="rect">
            <a:avLst/>
          </a:prstGeom>
        </p:spPr>
      </p:pic>
      <p:pic>
        <p:nvPicPr>
          <p:cNvPr id="6" name="Bildobjekt 5">
            <a:extLst>
              <a:ext uri="{FF2B5EF4-FFF2-40B4-BE49-F238E27FC236}">
                <a16:creationId xmlns:a16="http://schemas.microsoft.com/office/drawing/2014/main" id="{F0175611-FB8E-2F7D-3266-2C70252064F6}"/>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46126" y="1323182"/>
            <a:ext cx="1223383" cy="1512000"/>
          </a:xfrm>
          <a:prstGeom prst="rect">
            <a:avLst/>
          </a:prstGeom>
        </p:spPr>
      </p:pic>
      <p:pic>
        <p:nvPicPr>
          <p:cNvPr id="7" name="Bildobjekt 6">
            <a:extLst>
              <a:ext uri="{FF2B5EF4-FFF2-40B4-BE49-F238E27FC236}">
                <a16:creationId xmlns:a16="http://schemas.microsoft.com/office/drawing/2014/main" id="{F6EDDF7F-4770-0824-0228-FE8447BE078B}"/>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615623" y="1323180"/>
            <a:ext cx="1212268" cy="1512000"/>
          </a:xfrm>
          <a:prstGeom prst="rect">
            <a:avLst/>
          </a:prstGeom>
        </p:spPr>
      </p:pic>
      <p:pic>
        <p:nvPicPr>
          <p:cNvPr id="9" name="Bildobjekt 8">
            <a:extLst>
              <a:ext uri="{FF2B5EF4-FFF2-40B4-BE49-F238E27FC236}">
                <a16:creationId xmlns:a16="http://schemas.microsoft.com/office/drawing/2014/main" id="{FB2F44C5-0A66-19A8-8904-8E93362E1F4E}"/>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337884" y="1333412"/>
            <a:ext cx="1213696" cy="1512000"/>
          </a:xfrm>
          <a:prstGeom prst="rect">
            <a:avLst/>
          </a:prstGeom>
        </p:spPr>
      </p:pic>
      <p:pic>
        <p:nvPicPr>
          <p:cNvPr id="10" name="Bildobjekt 9">
            <a:extLst>
              <a:ext uri="{FF2B5EF4-FFF2-40B4-BE49-F238E27FC236}">
                <a16:creationId xmlns:a16="http://schemas.microsoft.com/office/drawing/2014/main" id="{83775A7F-C27D-65B3-494E-85168DA76CB3}"/>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954266" y="1333412"/>
            <a:ext cx="1200345" cy="1512000"/>
          </a:xfrm>
          <a:prstGeom prst="rect">
            <a:avLst/>
          </a:prstGeom>
        </p:spPr>
      </p:pic>
      <p:pic>
        <p:nvPicPr>
          <p:cNvPr id="8" name="Bildobjekt 7">
            <a:extLst>
              <a:ext uri="{FF2B5EF4-FFF2-40B4-BE49-F238E27FC236}">
                <a16:creationId xmlns:a16="http://schemas.microsoft.com/office/drawing/2014/main" id="{337865F0-9C0F-AF7A-BD45-0A0E937AE6ED}"/>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6"/>
          <a:stretch/>
        </p:blipFill>
        <p:spPr>
          <a:xfrm>
            <a:off x="7265292" y="1318880"/>
            <a:ext cx="1209600" cy="1512000"/>
          </a:xfrm>
          <a:prstGeom prst="rect">
            <a:avLst/>
          </a:prstGeom>
        </p:spPr>
      </p:pic>
      <p:sp>
        <p:nvSpPr>
          <p:cNvPr id="12" name="textruta 11">
            <a:extLst>
              <a:ext uri="{FF2B5EF4-FFF2-40B4-BE49-F238E27FC236}">
                <a16:creationId xmlns:a16="http://schemas.microsoft.com/office/drawing/2014/main" id="{60941255-8806-9C65-E2CB-444038BB059A}"/>
              </a:ext>
            </a:extLst>
          </p:cNvPr>
          <p:cNvSpPr txBox="1"/>
          <p:nvPr/>
        </p:nvSpPr>
        <p:spPr>
          <a:xfrm>
            <a:off x="755007" y="2859782"/>
            <a:ext cx="1206697" cy="1015663"/>
          </a:xfrm>
          <a:prstGeom prst="rect">
            <a:avLst/>
          </a:prstGeom>
          <a:noFill/>
        </p:spPr>
        <p:txBody>
          <a:bodyPr wrap="square" lIns="0" rIns="0">
            <a:spAutoFit/>
          </a:bodyPr>
          <a:lstStyle/>
          <a:p>
            <a:pPr>
              <a:defRPr/>
            </a:pPr>
            <a:r>
              <a:rPr lang="en-US" sz="1000" b="1" dirty="0">
                <a:latin typeface="+mn-lt"/>
              </a:rPr>
              <a:t>Peter </a:t>
            </a:r>
            <a:br>
              <a:rPr lang="en-US" sz="1000" b="1" dirty="0">
                <a:latin typeface="+mn-lt"/>
              </a:rPr>
            </a:br>
            <a:r>
              <a:rPr lang="en-US" sz="1000" b="1" dirty="0">
                <a:latin typeface="+mn-lt"/>
              </a:rPr>
              <a:t>Olofsson (S)</a:t>
            </a:r>
          </a:p>
          <a:p>
            <a:pPr>
              <a:defRPr/>
            </a:pPr>
            <a:r>
              <a:rPr lang="en-US" sz="1000" dirty="0" err="1">
                <a:latin typeface="+mn-lt"/>
              </a:rPr>
              <a:t>Obbola</a:t>
            </a:r>
            <a:r>
              <a:rPr lang="en-US" sz="1000" dirty="0">
                <a:latin typeface="+mn-lt"/>
              </a:rPr>
              <a:t>, Regional </a:t>
            </a:r>
            <a:r>
              <a:rPr lang="en-US" sz="1000" dirty="0" err="1">
                <a:latin typeface="+mn-lt"/>
              </a:rPr>
              <a:t>Councillor</a:t>
            </a:r>
            <a:r>
              <a:rPr lang="en-US" sz="1000" dirty="0">
                <a:latin typeface="+mn-lt"/>
              </a:rPr>
              <a:t>,</a:t>
            </a:r>
          </a:p>
          <a:p>
            <a:pPr>
              <a:defRPr/>
            </a:pPr>
            <a:r>
              <a:rPr lang="en-US" sz="1000" dirty="0">
                <a:latin typeface="+mn-lt"/>
              </a:rPr>
              <a:t>Chair of the Regional Executive Board</a:t>
            </a:r>
          </a:p>
        </p:txBody>
      </p:sp>
      <p:sp>
        <p:nvSpPr>
          <p:cNvPr id="13" name="textruta 12">
            <a:extLst>
              <a:ext uri="{FF2B5EF4-FFF2-40B4-BE49-F238E27FC236}">
                <a16:creationId xmlns:a16="http://schemas.microsoft.com/office/drawing/2014/main" id="{9964781F-D16D-95D6-B59B-8679B770AD89}"/>
              </a:ext>
            </a:extLst>
          </p:cNvPr>
          <p:cNvSpPr txBox="1"/>
          <p:nvPr/>
        </p:nvSpPr>
        <p:spPr>
          <a:xfrm>
            <a:off x="2046126" y="2859782"/>
            <a:ext cx="1206697" cy="1169551"/>
          </a:xfrm>
          <a:prstGeom prst="rect">
            <a:avLst/>
          </a:prstGeom>
          <a:noFill/>
        </p:spPr>
        <p:txBody>
          <a:bodyPr wrap="square" lIns="0" tIns="45720" rIns="0" bIns="45720" anchor="t">
            <a:spAutoFit/>
          </a:bodyPr>
          <a:lstStyle/>
          <a:p>
            <a:pPr>
              <a:defRPr/>
            </a:pPr>
            <a:r>
              <a:rPr lang="en-US" sz="1000" b="1" dirty="0"/>
              <a:t>Anna-Lena </a:t>
            </a:r>
            <a:br>
              <a:rPr lang="en-US" sz="1000" b="1" dirty="0"/>
            </a:br>
            <a:r>
              <a:rPr lang="en-US" sz="1000" b="1" dirty="0"/>
              <a:t>Danielsson (S)</a:t>
            </a:r>
          </a:p>
          <a:p>
            <a:pPr fontAlgn="auto">
              <a:spcBef>
                <a:spcPts val="0"/>
              </a:spcBef>
              <a:spcAft>
                <a:spcPts val="0"/>
              </a:spcAft>
              <a:defRPr/>
            </a:pPr>
            <a:r>
              <a:rPr lang="en-US" sz="1000" dirty="0"/>
              <a:t>Lycksele, Regional </a:t>
            </a:r>
            <a:r>
              <a:rPr lang="en-US" sz="1000" dirty="0" err="1"/>
              <a:t>Councillor</a:t>
            </a:r>
            <a:r>
              <a:rPr lang="en-US" sz="1000" dirty="0"/>
              <a:t>,</a:t>
            </a:r>
          </a:p>
          <a:p>
            <a:pPr fontAlgn="auto">
              <a:spcBef>
                <a:spcPts val="0"/>
              </a:spcBef>
              <a:spcAft>
                <a:spcPts val="0"/>
              </a:spcAft>
              <a:defRPr/>
            </a:pPr>
            <a:r>
              <a:rPr lang="en-US" sz="1000" dirty="0"/>
              <a:t>Chair of the </a:t>
            </a:r>
          </a:p>
          <a:p>
            <a:pPr fontAlgn="auto">
              <a:spcBef>
                <a:spcPts val="0"/>
              </a:spcBef>
              <a:spcAft>
                <a:spcPts val="0"/>
              </a:spcAft>
              <a:defRPr/>
            </a:pPr>
            <a:r>
              <a:rPr lang="en-US" sz="1000" dirty="0"/>
              <a:t>Health and Medical Committee</a:t>
            </a:r>
          </a:p>
        </p:txBody>
      </p:sp>
      <p:sp>
        <p:nvSpPr>
          <p:cNvPr id="14" name="textruta 13">
            <a:extLst>
              <a:ext uri="{FF2B5EF4-FFF2-40B4-BE49-F238E27FC236}">
                <a16:creationId xmlns:a16="http://schemas.microsoft.com/office/drawing/2014/main" id="{214E1A9F-B05C-31F3-A98F-25B0131EE8B4}"/>
              </a:ext>
            </a:extLst>
          </p:cNvPr>
          <p:cNvSpPr txBox="1"/>
          <p:nvPr/>
        </p:nvSpPr>
        <p:spPr>
          <a:xfrm>
            <a:off x="3337884" y="2859782"/>
            <a:ext cx="1206697" cy="1169551"/>
          </a:xfrm>
          <a:prstGeom prst="rect">
            <a:avLst/>
          </a:prstGeom>
          <a:noFill/>
        </p:spPr>
        <p:txBody>
          <a:bodyPr wrap="square" lIns="0" tIns="45720" rIns="0" bIns="45720" anchor="t">
            <a:spAutoFit/>
          </a:bodyPr>
          <a:lstStyle/>
          <a:p>
            <a:pPr>
              <a:defRPr/>
            </a:pPr>
            <a:r>
              <a:rPr lang="en-US" sz="1000" b="1" dirty="0"/>
              <a:t>Rickard </a:t>
            </a:r>
            <a:br>
              <a:rPr lang="en-US" sz="1000" b="1" dirty="0"/>
            </a:br>
            <a:r>
              <a:rPr lang="en-US" sz="1000" b="1" dirty="0" err="1"/>
              <a:t>Carstedt</a:t>
            </a:r>
            <a:r>
              <a:rPr lang="en-US" sz="1000" b="1" dirty="0"/>
              <a:t> (S)</a:t>
            </a:r>
          </a:p>
          <a:p>
            <a:pPr fontAlgn="auto">
              <a:spcBef>
                <a:spcPts val="0"/>
              </a:spcBef>
              <a:spcAft>
                <a:spcPts val="0"/>
              </a:spcAft>
              <a:defRPr/>
            </a:pPr>
            <a:r>
              <a:rPr lang="en-US" sz="1000" dirty="0" err="1"/>
              <a:t>Burträsk</a:t>
            </a:r>
            <a:r>
              <a:rPr lang="en-US" sz="1000" dirty="0"/>
              <a:t>, Regional </a:t>
            </a:r>
            <a:r>
              <a:rPr lang="en-US" sz="1000" dirty="0" err="1"/>
              <a:t>Councillor</a:t>
            </a:r>
            <a:r>
              <a:rPr lang="en-US" sz="1000" dirty="0"/>
              <a:t>,</a:t>
            </a:r>
          </a:p>
          <a:p>
            <a:pPr fontAlgn="auto">
              <a:spcBef>
                <a:spcPts val="0"/>
              </a:spcBef>
              <a:spcAft>
                <a:spcPts val="0"/>
              </a:spcAft>
              <a:defRPr/>
            </a:pPr>
            <a:r>
              <a:rPr lang="en-US" sz="1000" dirty="0"/>
              <a:t>Chair of the Regional Development Committee</a:t>
            </a:r>
          </a:p>
        </p:txBody>
      </p:sp>
      <p:sp>
        <p:nvSpPr>
          <p:cNvPr id="15" name="textruta 14">
            <a:extLst>
              <a:ext uri="{FF2B5EF4-FFF2-40B4-BE49-F238E27FC236}">
                <a16:creationId xmlns:a16="http://schemas.microsoft.com/office/drawing/2014/main" id="{0B19F707-C24F-291A-7A58-8471FA6A7EBF}"/>
              </a:ext>
            </a:extLst>
          </p:cNvPr>
          <p:cNvSpPr txBox="1"/>
          <p:nvPr/>
        </p:nvSpPr>
        <p:spPr>
          <a:xfrm>
            <a:off x="4629642" y="2859782"/>
            <a:ext cx="1192678" cy="1169551"/>
          </a:xfrm>
          <a:prstGeom prst="rect">
            <a:avLst/>
          </a:prstGeom>
          <a:noFill/>
        </p:spPr>
        <p:txBody>
          <a:bodyPr wrap="square" lIns="0" tIns="45720" rIns="0" bIns="45720" anchor="t">
            <a:spAutoFit/>
          </a:bodyPr>
          <a:lstStyle/>
          <a:p>
            <a:pPr>
              <a:defRPr/>
            </a:pPr>
            <a:r>
              <a:rPr lang="en-US" sz="1000" b="1" dirty="0"/>
              <a:t>Emma </a:t>
            </a:r>
            <a:br>
              <a:rPr lang="en-US" sz="1000" b="1" dirty="0"/>
            </a:br>
            <a:r>
              <a:rPr lang="en-US" sz="1000" b="1" dirty="0"/>
              <a:t>Lindqvist (MP)</a:t>
            </a:r>
          </a:p>
          <a:p>
            <a:pPr fontAlgn="auto">
              <a:spcBef>
                <a:spcPts val="0"/>
              </a:spcBef>
              <a:spcAft>
                <a:spcPts val="0"/>
              </a:spcAft>
              <a:defRPr/>
            </a:pPr>
            <a:r>
              <a:rPr lang="en-US" sz="1000" dirty="0" err="1"/>
              <a:t>Umeå</a:t>
            </a:r>
            <a:r>
              <a:rPr lang="en-US" sz="1000" dirty="0"/>
              <a:t>, Regional </a:t>
            </a:r>
            <a:r>
              <a:rPr lang="en-US" sz="1000" dirty="0" err="1"/>
              <a:t>Councillor</a:t>
            </a:r>
            <a:r>
              <a:rPr lang="en-US" sz="1000" dirty="0"/>
              <a:t>, </a:t>
            </a:r>
          </a:p>
          <a:p>
            <a:pPr fontAlgn="auto">
              <a:spcBef>
                <a:spcPts val="0"/>
              </a:spcBef>
              <a:spcAft>
                <a:spcPts val="0"/>
              </a:spcAft>
              <a:defRPr/>
            </a:pPr>
            <a:r>
              <a:rPr lang="en-US" sz="1000" dirty="0"/>
              <a:t>responsible for environment, climate</a:t>
            </a:r>
          </a:p>
          <a:p>
            <a:pPr fontAlgn="auto">
              <a:spcBef>
                <a:spcPts val="0"/>
              </a:spcBef>
              <a:spcAft>
                <a:spcPts val="0"/>
              </a:spcAft>
              <a:defRPr/>
            </a:pPr>
            <a:r>
              <a:rPr lang="en-US" sz="1000" dirty="0"/>
              <a:t>and sustainability</a:t>
            </a:r>
          </a:p>
        </p:txBody>
      </p:sp>
      <p:sp>
        <p:nvSpPr>
          <p:cNvPr id="16" name="textruta 15">
            <a:extLst>
              <a:ext uri="{FF2B5EF4-FFF2-40B4-BE49-F238E27FC236}">
                <a16:creationId xmlns:a16="http://schemas.microsoft.com/office/drawing/2014/main" id="{5E903BCE-692C-6CCE-1986-3878FCADCFF3}"/>
              </a:ext>
            </a:extLst>
          </p:cNvPr>
          <p:cNvSpPr txBox="1"/>
          <p:nvPr/>
        </p:nvSpPr>
        <p:spPr>
          <a:xfrm>
            <a:off x="5954266" y="2852813"/>
            <a:ext cx="1303554" cy="1323439"/>
          </a:xfrm>
          <a:prstGeom prst="rect">
            <a:avLst/>
          </a:prstGeom>
          <a:noFill/>
        </p:spPr>
        <p:txBody>
          <a:bodyPr wrap="square" lIns="0" tIns="45720" rIns="0" bIns="45720" anchor="t">
            <a:spAutoFit/>
          </a:bodyPr>
          <a:lstStyle/>
          <a:p>
            <a:pPr>
              <a:defRPr/>
            </a:pPr>
            <a:r>
              <a:rPr lang="en-US" sz="1000" b="1" dirty="0"/>
              <a:t>Jonas </a:t>
            </a:r>
            <a:br>
              <a:rPr lang="en-US" sz="1000" b="1" dirty="0"/>
            </a:br>
            <a:r>
              <a:rPr lang="en-US" sz="1000" b="1" dirty="0"/>
              <a:t>Carlberg (V)</a:t>
            </a:r>
          </a:p>
          <a:p>
            <a:pPr fontAlgn="auto">
              <a:spcBef>
                <a:spcPts val="0"/>
              </a:spcBef>
              <a:spcAft>
                <a:spcPts val="0"/>
              </a:spcAft>
              <a:defRPr/>
            </a:pPr>
            <a:r>
              <a:rPr lang="en-US" sz="1000" dirty="0" err="1"/>
              <a:t>Umeå</a:t>
            </a:r>
            <a:r>
              <a:rPr lang="en-US" sz="1000" dirty="0"/>
              <a:t>, Regional </a:t>
            </a:r>
            <a:r>
              <a:rPr lang="en-US" sz="1000" dirty="0" err="1"/>
              <a:t>Councillor</a:t>
            </a:r>
            <a:r>
              <a:rPr lang="en-US" sz="1000" dirty="0"/>
              <a:t>, 2nd Vice Chair of the Regional Executive Board, responsible for equality and gender equality</a:t>
            </a:r>
          </a:p>
        </p:txBody>
      </p:sp>
      <p:sp>
        <p:nvSpPr>
          <p:cNvPr id="19" name="textruta 18">
            <a:extLst>
              <a:ext uri="{FF2B5EF4-FFF2-40B4-BE49-F238E27FC236}">
                <a16:creationId xmlns:a16="http://schemas.microsoft.com/office/drawing/2014/main" id="{FD05E39D-6CE7-2949-A77B-4F6FDE9F4D2E}"/>
              </a:ext>
            </a:extLst>
          </p:cNvPr>
          <p:cNvSpPr txBox="1"/>
          <p:nvPr/>
        </p:nvSpPr>
        <p:spPr>
          <a:xfrm>
            <a:off x="7291668" y="2859782"/>
            <a:ext cx="1206697" cy="1169551"/>
          </a:xfrm>
          <a:prstGeom prst="rect">
            <a:avLst/>
          </a:prstGeom>
          <a:noFill/>
        </p:spPr>
        <p:txBody>
          <a:bodyPr wrap="square" lIns="0" tIns="45720" rIns="0" bIns="45720" anchor="t">
            <a:spAutoFit/>
          </a:bodyPr>
          <a:lstStyle/>
          <a:p>
            <a:pPr>
              <a:defRPr/>
            </a:pPr>
            <a:r>
              <a:rPr lang="en-US" sz="1000" b="1" dirty="0"/>
              <a:t>Nicklas </a:t>
            </a:r>
            <a:br>
              <a:rPr lang="en-US" sz="1000" b="1" dirty="0"/>
            </a:br>
            <a:r>
              <a:rPr lang="en-US" sz="1000" b="1" dirty="0"/>
              <a:t>Sandström (M)</a:t>
            </a:r>
          </a:p>
          <a:p>
            <a:pPr>
              <a:defRPr/>
            </a:pPr>
            <a:r>
              <a:rPr lang="en-US" sz="1000" dirty="0" err="1"/>
              <a:t>Umeå</a:t>
            </a:r>
            <a:r>
              <a:rPr lang="en-US" sz="1000" dirty="0"/>
              <a:t>, Regional </a:t>
            </a:r>
            <a:r>
              <a:rPr lang="en-US" sz="1000" dirty="0" err="1"/>
              <a:t>Councillor</a:t>
            </a:r>
            <a:r>
              <a:rPr lang="en-US" sz="1000" dirty="0"/>
              <a:t>, 1st Vice Chair of the Regional Executive Board</a:t>
            </a:r>
            <a:br>
              <a:rPr lang="en-US" sz="1000" dirty="0"/>
            </a:br>
            <a:endParaRPr lang="en-US" sz="1000" dirty="0"/>
          </a:p>
        </p:txBody>
      </p:sp>
    </p:spTree>
    <p:extLst>
      <p:ext uri="{BB962C8B-B14F-4D97-AF65-F5344CB8AC3E}">
        <p14:creationId xmlns:p14="http://schemas.microsoft.com/office/powerpoint/2010/main" val="360062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531ABB24-CB36-A365-E3D1-CAECEFDDE377}"/>
              </a:ext>
            </a:extLst>
          </p:cNvPr>
          <p:cNvSpPr>
            <a:spLocks noGrp="1"/>
          </p:cNvSpPr>
          <p:nvPr>
            <p:ph type="title" idx="4294967295"/>
          </p:nvPr>
        </p:nvSpPr>
        <p:spPr>
          <a:xfrm>
            <a:off x="760413" y="411163"/>
            <a:ext cx="7704137" cy="6214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
                <a:srgbClr val="0050A0"/>
              </a:buClr>
              <a:buSzTx/>
              <a:buFont typeface="Arial" panose="020B0604020202020204" pitchFamily="34" charset="0"/>
              <a:buNone/>
              <a:tabLst/>
              <a:defRPr/>
            </a:pP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Political </a:t>
            </a:r>
            <a:r>
              <a:rPr lang="en-US" sz="3000" dirty="0">
                <a:ea typeface="+mn-ea"/>
              </a:rPr>
              <a:t>o</a:t>
            </a:r>
            <a:r>
              <a:rPr kumimoji="0" lang="en-US" sz="3000" b="0" i="0" u="none" strike="noStrike" cap="none" normalizeH="0" baseline="0" noProof="0" dirty="0" err="1">
                <a:ln>
                  <a:noFill/>
                </a:ln>
                <a:solidFill>
                  <a:srgbClr val="0050A0"/>
                </a:solidFill>
                <a:effectLst/>
                <a:uLnTx/>
                <a:uFillTx/>
                <a:latin typeface="+mj-lt"/>
                <a:ea typeface="+mn-ea"/>
                <a:cs typeface="Arial" panose="020B0604020202020204" pitchFamily="34" charset="0"/>
              </a:rPr>
              <a:t>rganisation</a:t>
            </a: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 2023–2026</a:t>
            </a:r>
          </a:p>
        </p:txBody>
      </p:sp>
      <p:pic>
        <p:nvPicPr>
          <p:cNvPr id="7" name="图片 6" descr="Illustration: An image showing the political organisation of Region Västerbotten.&#10;At the top of the image is the Regional Council. Beneath that are six committees, which often have their own executive committees and preparatory bodies.&#10;Also beneath the Regional Council Assembly are three Assembly preparatory committees, an election committee and the auditors.">
            <a:extLst>
              <a:ext uri="{FF2B5EF4-FFF2-40B4-BE49-F238E27FC236}">
                <a16:creationId xmlns:a16="http://schemas.microsoft.com/office/drawing/2014/main" id="{F4DA40C2-BB30-5BDE-426C-C8576E72AD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407" y="960409"/>
            <a:ext cx="7794582" cy="3198932"/>
          </a:xfrm>
          <a:prstGeom prst="rect">
            <a:avLst/>
          </a:prstGeom>
        </p:spPr>
      </p:pic>
      <p:sp>
        <p:nvSpPr>
          <p:cNvPr id="8" name="矩形 7">
            <a:extLst>
              <a:ext uri="{FF2B5EF4-FFF2-40B4-BE49-F238E27FC236}">
                <a16:creationId xmlns:a16="http://schemas.microsoft.com/office/drawing/2014/main" id="{D1A68A9A-9E53-9932-76C0-195EF5DA83EB}"/>
              </a:ext>
            </a:extLst>
          </p:cNvPr>
          <p:cNvSpPr/>
          <p:nvPr/>
        </p:nvSpPr>
        <p:spPr>
          <a:xfrm>
            <a:off x="4401246" y="1135239"/>
            <a:ext cx="1418962" cy="331765"/>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Regional Council</a:t>
            </a:r>
          </a:p>
        </p:txBody>
      </p:sp>
      <p:sp>
        <p:nvSpPr>
          <p:cNvPr id="9" name="矩形 8">
            <a:extLst>
              <a:ext uri="{FF2B5EF4-FFF2-40B4-BE49-F238E27FC236}">
                <a16:creationId xmlns:a16="http://schemas.microsoft.com/office/drawing/2014/main" id="{03EB1A93-4FA7-EB1C-5A56-AA1D2B18CC87}"/>
              </a:ext>
            </a:extLst>
          </p:cNvPr>
          <p:cNvSpPr/>
          <p:nvPr/>
        </p:nvSpPr>
        <p:spPr>
          <a:xfrm>
            <a:off x="6303034" y="1135587"/>
            <a:ext cx="1234108" cy="331069"/>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Audit</a:t>
            </a:r>
          </a:p>
        </p:txBody>
      </p:sp>
      <p:sp>
        <p:nvSpPr>
          <p:cNvPr id="10" name="矩形 9">
            <a:extLst>
              <a:ext uri="{FF2B5EF4-FFF2-40B4-BE49-F238E27FC236}">
                <a16:creationId xmlns:a16="http://schemas.microsoft.com/office/drawing/2014/main" id="{33ACF02F-04B3-17F9-004A-0293C1E373C8}"/>
              </a:ext>
            </a:extLst>
          </p:cNvPr>
          <p:cNvSpPr/>
          <p:nvPr/>
        </p:nvSpPr>
        <p:spPr>
          <a:xfrm>
            <a:off x="2073186" y="1578008"/>
            <a:ext cx="1448740" cy="331069"/>
          </a:xfrm>
          <a:prstGeom prst="rect">
            <a:avLst/>
          </a:prstGeom>
          <a:noFill/>
        </p:spPr>
        <p:txBody>
          <a:bodyPr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Preparatory Committee </a:t>
            </a:r>
            <a:br>
              <a:rPr lang="en-US" sz="800" dirty="0">
                <a:solidFill>
                  <a:srgbClr val="FFFFFF"/>
                </a:solidFill>
                <a:ea typeface="宋体" panose="02010600030101010101" pitchFamily="2" charset="-122"/>
                <a:cs typeface="Times New Roman" panose="02020603050405020304" pitchFamily="18" charset="0"/>
              </a:rPr>
            </a:br>
            <a:r>
              <a:rPr lang="en-US" sz="800" dirty="0">
                <a:solidFill>
                  <a:srgbClr val="FFFFFF"/>
                </a:solidFill>
                <a:ea typeface="宋体" panose="02010600030101010101" pitchFamily="2" charset="-122"/>
                <a:cs typeface="Times New Roman" panose="02020603050405020304" pitchFamily="18" charset="0"/>
              </a:rPr>
              <a:t>for Skills Supply</a:t>
            </a:r>
          </a:p>
        </p:txBody>
      </p:sp>
      <p:sp>
        <p:nvSpPr>
          <p:cNvPr id="11" name="矩形 10">
            <a:extLst>
              <a:ext uri="{FF2B5EF4-FFF2-40B4-BE49-F238E27FC236}">
                <a16:creationId xmlns:a16="http://schemas.microsoft.com/office/drawing/2014/main" id="{2FB8BCE7-FDA5-E847-BB3A-F6010DC0DE10}"/>
              </a:ext>
            </a:extLst>
          </p:cNvPr>
          <p:cNvSpPr/>
          <p:nvPr/>
        </p:nvSpPr>
        <p:spPr>
          <a:xfrm>
            <a:off x="3612426" y="1577660"/>
            <a:ext cx="1448740" cy="331765"/>
          </a:xfrm>
          <a:prstGeom prst="rect">
            <a:avLst/>
          </a:prstGeom>
          <a:noFill/>
        </p:spPr>
        <p:txBody>
          <a:bodyPr lIns="0" tIns="0" rIns="0" bIns="0" anchor="ctr">
            <a:noAutofit/>
          </a:bodyPr>
          <a:lstStyle/>
          <a:p>
            <a:pPr indent="0" algn="ctr">
              <a:lnSpc>
                <a:spcPts val="830"/>
              </a:lnSpc>
            </a:pPr>
            <a:r>
              <a:rPr lang="en-US" sz="800" dirty="0">
                <a:solidFill>
                  <a:srgbClr val="FFFFFF"/>
                </a:solidFill>
                <a:ea typeface="宋体" panose="02010600030101010101" pitchFamily="2" charset="-122"/>
                <a:cs typeface="Times New Roman" panose="02020603050405020304" pitchFamily="18" charset="0"/>
              </a:rPr>
              <a:t>Preparatory Committee for Collaboration and Regional Development</a:t>
            </a:r>
          </a:p>
        </p:txBody>
      </p:sp>
      <p:sp>
        <p:nvSpPr>
          <p:cNvPr id="12" name="矩形 11">
            <a:extLst>
              <a:ext uri="{FF2B5EF4-FFF2-40B4-BE49-F238E27FC236}">
                <a16:creationId xmlns:a16="http://schemas.microsoft.com/office/drawing/2014/main" id="{70575FED-1A0E-BE15-F9C8-59DF678E04CB}"/>
              </a:ext>
            </a:extLst>
          </p:cNvPr>
          <p:cNvSpPr/>
          <p:nvPr/>
        </p:nvSpPr>
        <p:spPr>
          <a:xfrm>
            <a:off x="5182146" y="1578008"/>
            <a:ext cx="1481160" cy="331069"/>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Democracy Preparatory </a:t>
            </a:r>
            <a:br>
              <a:rPr lang="en-US" sz="800" dirty="0">
                <a:solidFill>
                  <a:srgbClr val="FFFFFF"/>
                </a:solidFill>
                <a:ea typeface="宋体" panose="02010600030101010101" pitchFamily="2" charset="-122"/>
                <a:cs typeface="Times New Roman" panose="02020603050405020304" pitchFamily="18" charset="0"/>
              </a:rPr>
            </a:br>
            <a:r>
              <a:rPr lang="en-US" sz="800" dirty="0">
                <a:solidFill>
                  <a:srgbClr val="FFFFFF"/>
                </a:solidFill>
                <a:ea typeface="宋体" panose="02010600030101010101" pitchFamily="2" charset="-122"/>
                <a:cs typeface="Times New Roman" panose="02020603050405020304" pitchFamily="18" charset="0"/>
              </a:rPr>
              <a:t>Committee</a:t>
            </a:r>
          </a:p>
        </p:txBody>
      </p:sp>
      <p:sp>
        <p:nvSpPr>
          <p:cNvPr id="13" name="矩形 12">
            <a:extLst>
              <a:ext uri="{FF2B5EF4-FFF2-40B4-BE49-F238E27FC236}">
                <a16:creationId xmlns:a16="http://schemas.microsoft.com/office/drawing/2014/main" id="{CCD69695-7BDF-9C41-1B1C-90068AC0999E}"/>
              </a:ext>
            </a:extLst>
          </p:cNvPr>
          <p:cNvSpPr/>
          <p:nvPr/>
        </p:nvSpPr>
        <p:spPr>
          <a:xfrm>
            <a:off x="6721385" y="1577660"/>
            <a:ext cx="1448739" cy="331765"/>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Nomination </a:t>
            </a:r>
            <a:br>
              <a:rPr lang="en-US" sz="800" dirty="0">
                <a:solidFill>
                  <a:srgbClr val="FFFFFF"/>
                </a:solidFill>
                <a:ea typeface="宋体" panose="02010600030101010101" pitchFamily="2" charset="-122"/>
                <a:cs typeface="Times New Roman" panose="02020603050405020304" pitchFamily="18" charset="0"/>
              </a:rPr>
            </a:br>
            <a:r>
              <a:rPr lang="en-US" sz="800" dirty="0">
                <a:solidFill>
                  <a:srgbClr val="FFFFFF"/>
                </a:solidFill>
                <a:ea typeface="宋体" panose="02010600030101010101" pitchFamily="2" charset="-122"/>
                <a:cs typeface="Times New Roman" panose="02020603050405020304" pitchFamily="18" charset="0"/>
              </a:rPr>
              <a:t>Committee</a:t>
            </a:r>
          </a:p>
        </p:txBody>
      </p:sp>
      <p:sp>
        <p:nvSpPr>
          <p:cNvPr id="14" name="矩形 13">
            <a:extLst>
              <a:ext uri="{FF2B5EF4-FFF2-40B4-BE49-F238E27FC236}">
                <a16:creationId xmlns:a16="http://schemas.microsoft.com/office/drawing/2014/main" id="{6B8292F3-5871-117E-03BA-AFE00035C47D}"/>
              </a:ext>
            </a:extLst>
          </p:cNvPr>
          <p:cNvSpPr/>
          <p:nvPr/>
        </p:nvSpPr>
        <p:spPr>
          <a:xfrm>
            <a:off x="755649" y="2153502"/>
            <a:ext cx="1112087" cy="329469"/>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Patient Advisory </a:t>
            </a:r>
            <a:br>
              <a:rPr lang="en-US" sz="800" dirty="0">
                <a:solidFill>
                  <a:srgbClr val="FFFFFF"/>
                </a:solidFill>
                <a:ea typeface="宋体" panose="02010600030101010101" pitchFamily="2" charset="-122"/>
                <a:cs typeface="Times New Roman" panose="02020603050405020304" pitchFamily="18" charset="0"/>
              </a:rPr>
            </a:br>
            <a:r>
              <a:rPr lang="en-US" sz="800" dirty="0">
                <a:solidFill>
                  <a:srgbClr val="FFFFFF"/>
                </a:solidFill>
                <a:ea typeface="宋体" panose="02010600030101010101" pitchFamily="2" charset="-122"/>
                <a:cs typeface="Times New Roman" panose="02020603050405020304" pitchFamily="18" charset="0"/>
              </a:rPr>
              <a:t>Committee</a:t>
            </a:r>
          </a:p>
        </p:txBody>
      </p:sp>
      <p:sp>
        <p:nvSpPr>
          <p:cNvPr id="15" name="矩形 14">
            <a:extLst>
              <a:ext uri="{FF2B5EF4-FFF2-40B4-BE49-F238E27FC236}">
                <a16:creationId xmlns:a16="http://schemas.microsoft.com/office/drawing/2014/main" id="{1F04A49F-315E-7F1A-5539-24A37CE365E0}"/>
              </a:ext>
            </a:extLst>
          </p:cNvPr>
          <p:cNvSpPr/>
          <p:nvPr/>
        </p:nvSpPr>
        <p:spPr>
          <a:xfrm>
            <a:off x="2002209" y="2160146"/>
            <a:ext cx="1112088" cy="316181"/>
          </a:xfrm>
          <a:prstGeom prst="rect">
            <a:avLst/>
          </a:prstGeom>
          <a:noFill/>
        </p:spPr>
        <p:txBody>
          <a:bodyPr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Regional Development Committee</a:t>
            </a:r>
          </a:p>
        </p:txBody>
      </p:sp>
      <p:sp>
        <p:nvSpPr>
          <p:cNvPr id="16" name="矩形 15">
            <a:extLst>
              <a:ext uri="{FF2B5EF4-FFF2-40B4-BE49-F238E27FC236}">
                <a16:creationId xmlns:a16="http://schemas.microsoft.com/office/drawing/2014/main" id="{BD5A818B-8241-3639-FA82-18B8CC132837}"/>
              </a:ext>
            </a:extLst>
          </p:cNvPr>
          <p:cNvSpPr/>
          <p:nvPr/>
        </p:nvSpPr>
        <p:spPr>
          <a:xfrm>
            <a:off x="3258857" y="2152354"/>
            <a:ext cx="1112087" cy="331765"/>
          </a:xfrm>
          <a:prstGeom prst="rect">
            <a:avLst/>
          </a:prstGeom>
          <a:noFill/>
        </p:spPr>
        <p:txBody>
          <a:bodyPr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Health and Medical Committee</a:t>
            </a:r>
          </a:p>
        </p:txBody>
      </p:sp>
      <p:sp>
        <p:nvSpPr>
          <p:cNvPr id="17" name="矩形 16">
            <a:extLst>
              <a:ext uri="{FF2B5EF4-FFF2-40B4-BE49-F238E27FC236}">
                <a16:creationId xmlns:a16="http://schemas.microsoft.com/office/drawing/2014/main" id="{208DDADB-08B0-0236-827E-9C171995B350}"/>
              </a:ext>
            </a:extLst>
          </p:cNvPr>
          <p:cNvSpPr/>
          <p:nvPr/>
        </p:nvSpPr>
        <p:spPr>
          <a:xfrm>
            <a:off x="4571999" y="2156926"/>
            <a:ext cx="1112087" cy="322621"/>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Regional Executive </a:t>
            </a:r>
            <a:br>
              <a:rPr lang="en-US" sz="800" dirty="0">
                <a:solidFill>
                  <a:srgbClr val="FFFFFF"/>
                </a:solidFill>
                <a:ea typeface="宋体" panose="02010600030101010101" pitchFamily="2" charset="-122"/>
                <a:cs typeface="Times New Roman" panose="02020603050405020304" pitchFamily="18" charset="0"/>
              </a:rPr>
            </a:br>
            <a:r>
              <a:rPr lang="en-US" sz="800" dirty="0">
                <a:solidFill>
                  <a:srgbClr val="FFFFFF"/>
                </a:solidFill>
                <a:ea typeface="宋体" panose="02010600030101010101" pitchFamily="2" charset="-122"/>
                <a:cs typeface="Times New Roman" panose="02020603050405020304" pitchFamily="18" charset="0"/>
              </a:rPr>
              <a:t>Board</a:t>
            </a:r>
          </a:p>
        </p:txBody>
      </p:sp>
      <p:sp>
        <p:nvSpPr>
          <p:cNvPr id="18" name="矩形 17">
            <a:extLst>
              <a:ext uri="{FF2B5EF4-FFF2-40B4-BE49-F238E27FC236}">
                <a16:creationId xmlns:a16="http://schemas.microsoft.com/office/drawing/2014/main" id="{41346958-50C6-6532-45F0-AC7B9EBD3AC9}"/>
              </a:ext>
            </a:extLst>
          </p:cNvPr>
          <p:cNvSpPr/>
          <p:nvPr/>
        </p:nvSpPr>
        <p:spPr>
          <a:xfrm>
            <a:off x="5814167" y="2164575"/>
            <a:ext cx="1119560" cy="307322"/>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Folk High School </a:t>
            </a:r>
            <a:br>
              <a:rPr lang="en-US" sz="800" dirty="0">
                <a:solidFill>
                  <a:srgbClr val="FFFFFF"/>
                </a:solidFill>
                <a:ea typeface="宋体" panose="02010600030101010101" pitchFamily="2" charset="-122"/>
                <a:cs typeface="Times New Roman" panose="02020603050405020304" pitchFamily="18" charset="0"/>
              </a:rPr>
            </a:br>
            <a:r>
              <a:rPr lang="en-US" sz="800" dirty="0">
                <a:solidFill>
                  <a:srgbClr val="FFFFFF"/>
                </a:solidFill>
                <a:ea typeface="宋体" panose="02010600030101010101" pitchFamily="2" charset="-122"/>
                <a:cs typeface="Times New Roman" panose="02020603050405020304" pitchFamily="18" charset="0"/>
              </a:rPr>
              <a:t>Committee</a:t>
            </a:r>
          </a:p>
        </p:txBody>
      </p:sp>
      <p:sp>
        <p:nvSpPr>
          <p:cNvPr id="19" name="矩形 18">
            <a:extLst>
              <a:ext uri="{FF2B5EF4-FFF2-40B4-BE49-F238E27FC236}">
                <a16:creationId xmlns:a16="http://schemas.microsoft.com/office/drawing/2014/main" id="{D5218364-65BD-9B49-670F-D6C2BFFEBD09}"/>
              </a:ext>
            </a:extLst>
          </p:cNvPr>
          <p:cNvSpPr/>
          <p:nvPr/>
        </p:nvSpPr>
        <p:spPr>
          <a:xfrm>
            <a:off x="7070814" y="2149911"/>
            <a:ext cx="1112088" cy="336651"/>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Crisis Management </a:t>
            </a:r>
            <a:br>
              <a:rPr lang="en-US" sz="800" dirty="0">
                <a:solidFill>
                  <a:srgbClr val="FFFFFF"/>
                </a:solidFill>
                <a:ea typeface="宋体" panose="02010600030101010101" pitchFamily="2" charset="-122"/>
                <a:cs typeface="Times New Roman" panose="02020603050405020304" pitchFamily="18" charset="0"/>
              </a:rPr>
            </a:br>
            <a:r>
              <a:rPr lang="en-US" sz="800" dirty="0">
                <a:solidFill>
                  <a:srgbClr val="FFFFFF"/>
                </a:solidFill>
                <a:ea typeface="宋体" panose="02010600030101010101" pitchFamily="2" charset="-122"/>
                <a:cs typeface="Times New Roman" panose="02020603050405020304" pitchFamily="18" charset="0"/>
              </a:rPr>
              <a:t>Committee</a:t>
            </a:r>
          </a:p>
        </p:txBody>
      </p:sp>
      <p:sp>
        <p:nvSpPr>
          <p:cNvPr id="22" name="矩形 21">
            <a:extLst>
              <a:ext uri="{FF2B5EF4-FFF2-40B4-BE49-F238E27FC236}">
                <a16:creationId xmlns:a16="http://schemas.microsoft.com/office/drawing/2014/main" id="{A98411BA-327B-4BD5-9461-093F6150D1EB}"/>
              </a:ext>
            </a:extLst>
          </p:cNvPr>
          <p:cNvSpPr/>
          <p:nvPr/>
        </p:nvSpPr>
        <p:spPr>
          <a:xfrm>
            <a:off x="4720599" y="2578969"/>
            <a:ext cx="822385" cy="278152"/>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Working </a:t>
            </a:r>
            <a:br>
              <a:rPr lang="en-US" sz="800" dirty="0">
                <a:solidFill>
                  <a:srgbClr val="FFFFFF"/>
                </a:solidFill>
                <a:ea typeface="宋体" panose="02010600030101010101" pitchFamily="2" charset="-122"/>
                <a:cs typeface="Times New Roman" panose="02020603050405020304" pitchFamily="18" charset="0"/>
              </a:rPr>
            </a:br>
            <a:r>
              <a:rPr lang="en-US" sz="800" dirty="0">
                <a:solidFill>
                  <a:srgbClr val="FFFFFF"/>
                </a:solidFill>
                <a:ea typeface="宋体" panose="02010600030101010101" pitchFamily="2" charset="-122"/>
                <a:cs typeface="Times New Roman" panose="02020603050405020304" pitchFamily="18" charset="0"/>
              </a:rPr>
              <a:t>Committee</a:t>
            </a:r>
          </a:p>
        </p:txBody>
      </p:sp>
      <p:sp>
        <p:nvSpPr>
          <p:cNvPr id="23" name="矩形 22">
            <a:extLst>
              <a:ext uri="{FF2B5EF4-FFF2-40B4-BE49-F238E27FC236}">
                <a16:creationId xmlns:a16="http://schemas.microsoft.com/office/drawing/2014/main" id="{C9C17981-40B3-5922-DD3E-3B8C83D9E350}"/>
              </a:ext>
            </a:extLst>
          </p:cNvPr>
          <p:cNvSpPr/>
          <p:nvPr/>
        </p:nvSpPr>
        <p:spPr>
          <a:xfrm>
            <a:off x="5977643" y="2571695"/>
            <a:ext cx="822385" cy="292700"/>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Working </a:t>
            </a:r>
            <a:br>
              <a:rPr lang="en-US" sz="800" dirty="0">
                <a:solidFill>
                  <a:srgbClr val="FFFFFF"/>
                </a:solidFill>
                <a:ea typeface="宋体" panose="02010600030101010101" pitchFamily="2" charset="-122"/>
                <a:cs typeface="Times New Roman" panose="02020603050405020304" pitchFamily="18" charset="0"/>
              </a:rPr>
            </a:br>
            <a:r>
              <a:rPr lang="en-US" sz="800" dirty="0">
                <a:solidFill>
                  <a:srgbClr val="FFFFFF"/>
                </a:solidFill>
                <a:ea typeface="宋体" panose="02010600030101010101" pitchFamily="2" charset="-122"/>
                <a:cs typeface="Times New Roman" panose="02020603050405020304" pitchFamily="18" charset="0"/>
              </a:rPr>
              <a:t>Committee</a:t>
            </a:r>
          </a:p>
        </p:txBody>
      </p:sp>
      <p:sp>
        <p:nvSpPr>
          <p:cNvPr id="24" name="矩形 23">
            <a:extLst>
              <a:ext uri="{FF2B5EF4-FFF2-40B4-BE49-F238E27FC236}">
                <a16:creationId xmlns:a16="http://schemas.microsoft.com/office/drawing/2014/main" id="{0EBB0331-893B-888D-0119-3028D49E6608}"/>
              </a:ext>
            </a:extLst>
          </p:cNvPr>
          <p:cNvSpPr/>
          <p:nvPr/>
        </p:nvSpPr>
        <p:spPr>
          <a:xfrm>
            <a:off x="7234686" y="2571695"/>
            <a:ext cx="822385" cy="292701"/>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Working </a:t>
            </a:r>
            <a:br>
              <a:rPr lang="en-US" sz="800" dirty="0">
                <a:solidFill>
                  <a:srgbClr val="FFFFFF"/>
                </a:solidFill>
                <a:ea typeface="宋体" panose="02010600030101010101" pitchFamily="2" charset="-122"/>
                <a:cs typeface="Times New Roman" panose="02020603050405020304" pitchFamily="18" charset="0"/>
              </a:rPr>
            </a:br>
            <a:r>
              <a:rPr lang="en-US" sz="800" dirty="0">
                <a:solidFill>
                  <a:srgbClr val="FFFFFF"/>
                </a:solidFill>
                <a:ea typeface="宋体" panose="02010600030101010101" pitchFamily="2" charset="-122"/>
                <a:cs typeface="Times New Roman" panose="02020603050405020304" pitchFamily="18" charset="0"/>
              </a:rPr>
              <a:t>Committee</a:t>
            </a:r>
          </a:p>
        </p:txBody>
      </p:sp>
      <p:sp>
        <p:nvSpPr>
          <p:cNvPr id="25" name="矩形 24">
            <a:extLst>
              <a:ext uri="{FF2B5EF4-FFF2-40B4-BE49-F238E27FC236}">
                <a16:creationId xmlns:a16="http://schemas.microsoft.com/office/drawing/2014/main" id="{9BD548F9-8B97-E362-CA5C-8029E2EE7F8E}"/>
              </a:ext>
            </a:extLst>
          </p:cNvPr>
          <p:cNvSpPr/>
          <p:nvPr/>
        </p:nvSpPr>
        <p:spPr>
          <a:xfrm>
            <a:off x="2243874" y="3082217"/>
            <a:ext cx="620096" cy="326251"/>
          </a:xfrm>
          <a:prstGeom prst="rect">
            <a:avLst/>
          </a:prstGeom>
          <a:noFill/>
        </p:spPr>
        <p:txBody>
          <a:bodyPr lIns="0" tIns="0" rIns="0" bIns="0" anchor="ctr">
            <a:noAutofit/>
          </a:bodyPr>
          <a:lstStyle/>
          <a:p>
            <a:pPr indent="0" algn="ctr">
              <a:lnSpc>
                <a:spcPts val="860"/>
              </a:lnSpc>
            </a:pPr>
            <a:r>
              <a:rPr lang="en-US" sz="800" dirty="0">
                <a:ea typeface="宋体" panose="02010600030101010101" pitchFamily="2" charset="-122"/>
                <a:cs typeface="Times New Roman" panose="02020603050405020304" pitchFamily="18" charset="0"/>
              </a:rPr>
              <a:t>Preparatory Committee for Culture</a:t>
            </a:r>
          </a:p>
        </p:txBody>
      </p:sp>
      <p:sp>
        <p:nvSpPr>
          <p:cNvPr id="26" name="矩形 25">
            <a:extLst>
              <a:ext uri="{FF2B5EF4-FFF2-40B4-BE49-F238E27FC236}">
                <a16:creationId xmlns:a16="http://schemas.microsoft.com/office/drawing/2014/main" id="{C4AB1CE8-A041-765A-11ED-B66AF3BD6D78}"/>
              </a:ext>
            </a:extLst>
          </p:cNvPr>
          <p:cNvSpPr/>
          <p:nvPr/>
        </p:nvSpPr>
        <p:spPr>
          <a:xfrm>
            <a:off x="2955668" y="3060881"/>
            <a:ext cx="806110" cy="368922"/>
          </a:xfrm>
          <a:prstGeom prst="rect">
            <a:avLst/>
          </a:prstGeom>
          <a:noFill/>
        </p:spPr>
        <p:txBody>
          <a:bodyPr lIns="0" tIns="0" rIns="0" bIns="0" anchor="ctr">
            <a:noAutofit/>
          </a:bodyPr>
          <a:lstStyle/>
          <a:p>
            <a:pPr indent="0" algn="ctr">
              <a:lnSpc>
                <a:spcPts val="860"/>
              </a:lnSpc>
            </a:pPr>
            <a:r>
              <a:rPr lang="en-US" sz="800" dirty="0">
                <a:ea typeface="宋体" panose="02010600030101010101" pitchFamily="2" charset="-122"/>
                <a:cs typeface="Times New Roman" panose="02020603050405020304" pitchFamily="18" charset="0"/>
              </a:rPr>
              <a:t>Preparatory Committee for Disability and Collaboration</a:t>
            </a:r>
          </a:p>
        </p:txBody>
      </p:sp>
      <p:sp>
        <p:nvSpPr>
          <p:cNvPr id="27" name="矩形 26">
            <a:extLst>
              <a:ext uri="{FF2B5EF4-FFF2-40B4-BE49-F238E27FC236}">
                <a16:creationId xmlns:a16="http://schemas.microsoft.com/office/drawing/2014/main" id="{E19E16E7-F9C5-C45B-B500-A72A00DBD126}"/>
              </a:ext>
            </a:extLst>
          </p:cNvPr>
          <p:cNvSpPr/>
          <p:nvPr/>
        </p:nvSpPr>
        <p:spPr>
          <a:xfrm>
            <a:off x="3893389" y="3071606"/>
            <a:ext cx="783134" cy="347472"/>
          </a:xfrm>
          <a:prstGeom prst="rect">
            <a:avLst/>
          </a:prstGeom>
          <a:noFill/>
        </p:spPr>
        <p:txBody>
          <a:bodyPr lIns="0" tIns="0" rIns="0" bIns="0" anchor="ctr">
            <a:noAutofit/>
          </a:bodyPr>
          <a:lstStyle/>
          <a:p>
            <a:pPr indent="0" algn="ctr">
              <a:lnSpc>
                <a:spcPts val="860"/>
              </a:lnSpc>
            </a:pPr>
            <a:r>
              <a:rPr lang="en-US" sz="800" dirty="0">
                <a:ea typeface="宋体" panose="02010600030101010101" pitchFamily="2" charset="-122"/>
                <a:cs typeface="Times New Roman" panose="02020603050405020304" pitchFamily="18" charset="0"/>
              </a:rPr>
              <a:t>Preparatory Committee for Primary care and dental care</a:t>
            </a:r>
          </a:p>
        </p:txBody>
      </p:sp>
      <p:sp>
        <p:nvSpPr>
          <p:cNvPr id="28" name="矩形 27">
            <a:extLst>
              <a:ext uri="{FF2B5EF4-FFF2-40B4-BE49-F238E27FC236}">
                <a16:creationId xmlns:a16="http://schemas.microsoft.com/office/drawing/2014/main" id="{D9FFEE9B-347E-ED7E-E7D1-A2A4117547D8}"/>
              </a:ext>
            </a:extLst>
          </p:cNvPr>
          <p:cNvSpPr/>
          <p:nvPr/>
        </p:nvSpPr>
        <p:spPr>
          <a:xfrm>
            <a:off x="4779033" y="3118850"/>
            <a:ext cx="632892" cy="252984"/>
          </a:xfrm>
          <a:prstGeom prst="rect">
            <a:avLst/>
          </a:prstGeom>
          <a:noFill/>
        </p:spPr>
        <p:txBody>
          <a:bodyPr lIns="0" tIns="0" rIns="0" bIns="0" anchor="ctr">
            <a:noAutofit/>
          </a:bodyPr>
          <a:lstStyle/>
          <a:p>
            <a:pPr indent="0" algn="ctr">
              <a:lnSpc>
                <a:spcPts val="860"/>
              </a:lnSpc>
            </a:pPr>
            <a:r>
              <a:rPr lang="en-US" sz="800" dirty="0">
                <a:ea typeface="宋体" panose="02010600030101010101" pitchFamily="2" charset="-122"/>
                <a:cs typeface="Times New Roman" panose="02020603050405020304" pitchFamily="18" charset="0"/>
              </a:rPr>
              <a:t>Preparatory Committee for Public Health</a:t>
            </a:r>
          </a:p>
        </p:txBody>
      </p:sp>
      <p:sp>
        <p:nvSpPr>
          <p:cNvPr id="29" name="矩形 28">
            <a:extLst>
              <a:ext uri="{FF2B5EF4-FFF2-40B4-BE49-F238E27FC236}">
                <a16:creationId xmlns:a16="http://schemas.microsoft.com/office/drawing/2014/main" id="{BE0A89F8-8A5B-B6F9-4CD2-BF74A1C8ACA1}"/>
              </a:ext>
            </a:extLst>
          </p:cNvPr>
          <p:cNvSpPr/>
          <p:nvPr/>
        </p:nvSpPr>
        <p:spPr>
          <a:xfrm>
            <a:off x="3258857" y="3646326"/>
            <a:ext cx="1112087" cy="280416"/>
          </a:xfrm>
          <a:prstGeom prst="rect">
            <a:avLst/>
          </a:prstGeom>
          <a:noFill/>
        </p:spPr>
        <p:txBody>
          <a:bodyPr lIns="0" tIns="0" rIns="0" bIns="0" anchor="ctr">
            <a:noAutofit/>
          </a:bodyPr>
          <a:lstStyle/>
          <a:p>
            <a:pPr indent="0" algn="ctr">
              <a:lnSpc>
                <a:spcPts val="860"/>
              </a:lnSpc>
            </a:pPr>
            <a:r>
              <a:rPr lang="en-US" sz="800" dirty="0">
                <a:ea typeface="宋体" panose="02010600030101010101" pitchFamily="2" charset="-122"/>
                <a:cs typeface="Times New Roman" panose="02020603050405020304" pitchFamily="18" charset="0"/>
              </a:rPr>
              <a:t>Collaboration Forum for Health and social care</a:t>
            </a:r>
          </a:p>
        </p:txBody>
      </p:sp>
      <p:sp>
        <p:nvSpPr>
          <p:cNvPr id="30" name="矩形 29">
            <a:extLst>
              <a:ext uri="{FF2B5EF4-FFF2-40B4-BE49-F238E27FC236}">
                <a16:creationId xmlns:a16="http://schemas.microsoft.com/office/drawing/2014/main" id="{39580C82-2165-DA13-C77D-39ED06AC6CCD}"/>
              </a:ext>
            </a:extLst>
          </p:cNvPr>
          <p:cNvSpPr/>
          <p:nvPr/>
        </p:nvSpPr>
        <p:spPr>
          <a:xfrm>
            <a:off x="4578037" y="3711858"/>
            <a:ext cx="1100298" cy="149352"/>
          </a:xfrm>
          <a:prstGeom prst="rect">
            <a:avLst/>
          </a:prstGeom>
          <a:noFill/>
        </p:spPr>
        <p:txBody>
          <a:bodyPr wrap="none" lIns="0" tIns="0" rIns="0" bIns="0" anchor="ctr">
            <a:noAutofit/>
          </a:bodyPr>
          <a:lstStyle/>
          <a:p>
            <a:pPr indent="0" algn="ctr">
              <a:lnSpc>
                <a:spcPts val="860"/>
              </a:lnSpc>
            </a:pPr>
            <a:r>
              <a:rPr lang="en-US" sz="800" dirty="0">
                <a:ea typeface="宋体" panose="02010600030101010101" pitchFamily="2" charset="-122"/>
                <a:cs typeface="Times New Roman" panose="02020603050405020304" pitchFamily="18" charset="0"/>
              </a:rPr>
              <a:t>Regional Executive</a:t>
            </a:r>
            <a:br>
              <a:rPr lang="en-US" sz="800" dirty="0">
                <a:ea typeface="宋体" panose="02010600030101010101" pitchFamily="2" charset="-122"/>
                <a:cs typeface="Times New Roman" panose="02020603050405020304" pitchFamily="18" charset="0"/>
              </a:rPr>
            </a:br>
            <a:r>
              <a:rPr lang="en-US" sz="800" dirty="0">
                <a:ea typeface="宋体" panose="02010600030101010101" pitchFamily="2" charset="-122"/>
                <a:cs typeface="Times New Roman" panose="02020603050405020304" pitchFamily="18" charset="0"/>
              </a:rPr>
              <a:t> Meeting</a:t>
            </a:r>
          </a:p>
        </p:txBody>
      </p:sp>
      <p:sp>
        <p:nvSpPr>
          <p:cNvPr id="31" name="矩形 30">
            <a:extLst>
              <a:ext uri="{FF2B5EF4-FFF2-40B4-BE49-F238E27FC236}">
                <a16:creationId xmlns:a16="http://schemas.microsoft.com/office/drawing/2014/main" id="{802B1642-FB8B-732F-2212-A3D7E606D3E2}"/>
              </a:ext>
            </a:extLst>
          </p:cNvPr>
          <p:cNvSpPr/>
          <p:nvPr/>
        </p:nvSpPr>
        <p:spPr>
          <a:xfrm>
            <a:off x="6751219" y="3367420"/>
            <a:ext cx="1310640" cy="280416"/>
          </a:xfrm>
          <a:prstGeom prst="rect">
            <a:avLst/>
          </a:prstGeom>
          <a:noFill/>
        </p:spPr>
        <p:txBody>
          <a:bodyPr wrap="none" lIns="0" tIns="0" rIns="0" bIns="0" anchor="ctr">
            <a:noAutofit/>
          </a:bodyPr>
          <a:lstStyle/>
          <a:p>
            <a:pPr indent="0">
              <a:lnSpc>
                <a:spcPts val="860"/>
              </a:lnSpc>
            </a:pPr>
            <a:r>
              <a:rPr lang="en-US" sz="800" dirty="0">
                <a:ea typeface="宋体" panose="02010600030101010101" pitchFamily="2" charset="-122"/>
                <a:cs typeface="Times New Roman" panose="02020603050405020304" pitchFamily="18" charset="0"/>
              </a:rPr>
              <a:t>The general council's decision </a:t>
            </a:r>
            <a:br>
              <a:rPr lang="en-US" sz="800" dirty="0">
                <a:ea typeface="宋体" panose="02010600030101010101" pitchFamily="2" charset="-122"/>
                <a:cs typeface="Times New Roman" panose="02020603050405020304" pitchFamily="18" charset="0"/>
              </a:rPr>
            </a:br>
            <a:r>
              <a:rPr lang="en-US" sz="800" dirty="0">
                <a:ea typeface="宋体" panose="02010600030101010101" pitchFamily="2" charset="-122"/>
                <a:cs typeface="Times New Roman" panose="02020603050405020304" pitchFamily="18" charset="0"/>
              </a:rPr>
              <a:t>does not include</a:t>
            </a:r>
          </a:p>
        </p:txBody>
      </p:sp>
      <p:sp>
        <p:nvSpPr>
          <p:cNvPr id="32" name="矩形 31">
            <a:extLst>
              <a:ext uri="{FF2B5EF4-FFF2-40B4-BE49-F238E27FC236}">
                <a16:creationId xmlns:a16="http://schemas.microsoft.com/office/drawing/2014/main" id="{E784A563-5BFB-49B4-426D-A66F4F447AC5}"/>
              </a:ext>
            </a:extLst>
          </p:cNvPr>
          <p:cNvSpPr/>
          <p:nvPr/>
        </p:nvSpPr>
        <p:spPr>
          <a:xfrm>
            <a:off x="6904541" y="3688509"/>
            <a:ext cx="914400" cy="137160"/>
          </a:xfrm>
          <a:prstGeom prst="rect">
            <a:avLst/>
          </a:prstGeom>
          <a:noFill/>
        </p:spPr>
        <p:txBody>
          <a:bodyPr wrap="none" lIns="0" tIns="0" rIns="0" bIns="0" anchor="ctr">
            <a:noAutofit/>
          </a:bodyPr>
          <a:lstStyle/>
          <a:p>
            <a:pPr indent="0">
              <a:lnSpc>
                <a:spcPts val="860"/>
              </a:lnSpc>
            </a:pPr>
            <a:r>
              <a:rPr lang="en-US" sz="800">
                <a:ea typeface="宋体" panose="02010600030101010101" pitchFamily="2" charset="-122"/>
                <a:cs typeface="Times New Roman" panose="02020603050405020304" pitchFamily="18" charset="0"/>
              </a:rPr>
              <a:t>Board preparations</a:t>
            </a:r>
          </a:p>
        </p:txBody>
      </p:sp>
      <p:sp>
        <p:nvSpPr>
          <p:cNvPr id="33" name="矩形 32">
            <a:extLst>
              <a:ext uri="{FF2B5EF4-FFF2-40B4-BE49-F238E27FC236}">
                <a16:creationId xmlns:a16="http://schemas.microsoft.com/office/drawing/2014/main" id="{089FA546-1281-16E1-8DC8-D3825273DD71}"/>
              </a:ext>
            </a:extLst>
          </p:cNvPr>
          <p:cNvSpPr/>
          <p:nvPr/>
        </p:nvSpPr>
        <p:spPr>
          <a:xfrm>
            <a:off x="6904541" y="3864789"/>
            <a:ext cx="853440" cy="137160"/>
          </a:xfrm>
          <a:prstGeom prst="rect">
            <a:avLst/>
          </a:prstGeom>
          <a:noFill/>
        </p:spPr>
        <p:txBody>
          <a:bodyPr wrap="none" lIns="0" tIns="0" rIns="0" bIns="0" anchor="ctr">
            <a:noAutofit/>
          </a:bodyPr>
          <a:lstStyle/>
          <a:p>
            <a:pPr indent="0">
              <a:lnSpc>
                <a:spcPts val="860"/>
              </a:lnSpc>
            </a:pPr>
            <a:r>
              <a:rPr lang="en-US" sz="800" dirty="0">
                <a:ea typeface="宋体" panose="02010600030101010101" pitchFamily="2" charset="-122"/>
                <a:cs typeface="Times New Roman" panose="02020603050405020304" pitchFamily="18" charset="0"/>
              </a:rPr>
              <a:t>Collaborative bodies</a:t>
            </a:r>
          </a:p>
        </p:txBody>
      </p:sp>
      <p:sp>
        <p:nvSpPr>
          <p:cNvPr id="3" name="矩形 21">
            <a:extLst>
              <a:ext uri="{FF2B5EF4-FFF2-40B4-BE49-F238E27FC236}">
                <a16:creationId xmlns:a16="http://schemas.microsoft.com/office/drawing/2014/main" id="{6D3E7AA1-4E71-E060-2492-A065F0A204B9}"/>
              </a:ext>
            </a:extLst>
          </p:cNvPr>
          <p:cNvSpPr/>
          <p:nvPr/>
        </p:nvSpPr>
        <p:spPr>
          <a:xfrm>
            <a:off x="3418459" y="2578969"/>
            <a:ext cx="822385" cy="278152"/>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Working </a:t>
            </a:r>
            <a:br>
              <a:rPr lang="en-US" sz="800" dirty="0">
                <a:solidFill>
                  <a:srgbClr val="FFFFFF"/>
                </a:solidFill>
                <a:ea typeface="宋体" panose="02010600030101010101" pitchFamily="2" charset="-122"/>
                <a:cs typeface="Times New Roman" panose="02020603050405020304" pitchFamily="18" charset="0"/>
              </a:rPr>
            </a:br>
            <a:r>
              <a:rPr lang="en-US" sz="800" dirty="0">
                <a:solidFill>
                  <a:srgbClr val="FFFFFF"/>
                </a:solidFill>
                <a:ea typeface="宋体" panose="02010600030101010101" pitchFamily="2" charset="-122"/>
                <a:cs typeface="Times New Roman" panose="02020603050405020304" pitchFamily="18" charset="0"/>
              </a:rPr>
              <a:t>Committee</a:t>
            </a:r>
          </a:p>
        </p:txBody>
      </p:sp>
      <p:sp>
        <p:nvSpPr>
          <p:cNvPr id="4" name="矩形 21">
            <a:extLst>
              <a:ext uri="{FF2B5EF4-FFF2-40B4-BE49-F238E27FC236}">
                <a16:creationId xmlns:a16="http://schemas.microsoft.com/office/drawing/2014/main" id="{B716C5C3-73A3-5058-B5D8-FD1D8DBDFADA}"/>
              </a:ext>
            </a:extLst>
          </p:cNvPr>
          <p:cNvSpPr/>
          <p:nvPr/>
        </p:nvSpPr>
        <p:spPr>
          <a:xfrm>
            <a:off x="2133283" y="2578969"/>
            <a:ext cx="822385" cy="278152"/>
          </a:xfrm>
          <a:prstGeom prst="rect">
            <a:avLst/>
          </a:prstGeom>
          <a:noFill/>
        </p:spPr>
        <p:txBody>
          <a:bodyPr wrap="none" lIns="0" tIns="0" rIns="0" bIns="0" anchor="ctr">
            <a:noAutofit/>
          </a:bodyPr>
          <a:lstStyle/>
          <a:p>
            <a:pPr indent="0" algn="ctr">
              <a:lnSpc>
                <a:spcPts val="860"/>
              </a:lnSpc>
            </a:pPr>
            <a:r>
              <a:rPr lang="en-US" sz="800" dirty="0">
                <a:solidFill>
                  <a:srgbClr val="FFFFFF"/>
                </a:solidFill>
                <a:ea typeface="宋体" panose="02010600030101010101" pitchFamily="2" charset="-122"/>
                <a:cs typeface="Times New Roman" panose="02020603050405020304" pitchFamily="18" charset="0"/>
              </a:rPr>
              <a:t>Working </a:t>
            </a:r>
            <a:br>
              <a:rPr lang="en-US" sz="800" dirty="0">
                <a:solidFill>
                  <a:srgbClr val="FFFFFF"/>
                </a:solidFill>
                <a:ea typeface="宋体" panose="02010600030101010101" pitchFamily="2" charset="-122"/>
                <a:cs typeface="Times New Roman" panose="02020603050405020304" pitchFamily="18" charset="0"/>
              </a:rPr>
            </a:br>
            <a:r>
              <a:rPr lang="en-US" sz="800" dirty="0">
                <a:solidFill>
                  <a:srgbClr val="FFFFFF"/>
                </a:solidFill>
                <a:ea typeface="宋体" panose="02010600030101010101" pitchFamily="2" charset="-122"/>
                <a:cs typeface="Times New Roman" panose="02020603050405020304" pitchFamily="18" charset="0"/>
              </a:rPr>
              <a:t>Committee</a:t>
            </a:r>
          </a:p>
        </p:txBody>
      </p:sp>
    </p:spTree>
    <p:extLst>
      <p:ext uri="{BB962C8B-B14F-4D97-AF65-F5344CB8AC3E}">
        <p14:creationId xmlns:p14="http://schemas.microsoft.com/office/powerpoint/2010/main" val="3234910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3369754-9D7C-9D5C-8848-14D2CA3CDCAE}"/>
              </a:ext>
            </a:extLst>
          </p:cNvPr>
          <p:cNvSpPr>
            <a:spLocks noGrp="1"/>
          </p:cNvSpPr>
          <p:nvPr>
            <p:ph type="title" idx="4294967295"/>
          </p:nvPr>
        </p:nvSpPr>
        <p:spPr>
          <a:xfrm>
            <a:off x="760413" y="409575"/>
            <a:ext cx="7704137" cy="6186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
                <a:srgbClr val="0050A0"/>
              </a:buClr>
              <a:buSzTx/>
              <a:buFont typeface="Arial" panose="020B0604020202020204" pitchFamily="34" charset="0"/>
              <a:buNone/>
              <a:tabLst/>
              <a:defRPr/>
            </a:pP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Civil service </a:t>
            </a:r>
            <a:r>
              <a:rPr kumimoji="0" lang="en-US" sz="3000" b="0" i="0" u="none" strike="noStrike" cap="none" normalizeH="0" baseline="0" noProof="0" dirty="0" err="1">
                <a:ln>
                  <a:noFill/>
                </a:ln>
                <a:solidFill>
                  <a:srgbClr val="0050A0"/>
                </a:solidFill>
                <a:effectLst/>
                <a:uLnTx/>
                <a:uFillTx/>
                <a:latin typeface="+mj-lt"/>
                <a:ea typeface="+mn-ea"/>
                <a:cs typeface="Arial" panose="020B0604020202020204" pitchFamily="34" charset="0"/>
              </a:rPr>
              <a:t>organisation</a:t>
            </a:r>
            <a:endPar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endParaRPr>
          </a:p>
        </p:txBody>
      </p:sp>
      <p:pic>
        <p:nvPicPr>
          <p:cNvPr id="30" name="图片 29" descr="Illustration: An image showing the civil service organisation of Region Västerbotten.&#10;At the top of the image is the Regional Council. Beneath that are five administrative departments, each corresponding to different committees. The departments are often organised into divisions and central support functions.&#10;Also beneath the Regional Council Assembly is the audit function, including an audit office.">
            <a:extLst>
              <a:ext uri="{FF2B5EF4-FFF2-40B4-BE49-F238E27FC236}">
                <a16:creationId xmlns:a16="http://schemas.microsoft.com/office/drawing/2014/main" id="{FB6F2359-FB19-B1BF-2B25-9796CB1AD2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7596" y="954656"/>
            <a:ext cx="6401322" cy="3246857"/>
          </a:xfrm>
          <a:prstGeom prst="rect">
            <a:avLst/>
          </a:prstGeom>
        </p:spPr>
      </p:pic>
      <p:sp>
        <p:nvSpPr>
          <p:cNvPr id="31" name="矩形 30">
            <a:extLst>
              <a:ext uri="{FF2B5EF4-FFF2-40B4-BE49-F238E27FC236}">
                <a16:creationId xmlns:a16="http://schemas.microsoft.com/office/drawing/2014/main" id="{AA969B35-B7A6-968C-97EF-F6FCC93A830D}"/>
              </a:ext>
            </a:extLst>
          </p:cNvPr>
          <p:cNvSpPr/>
          <p:nvPr/>
        </p:nvSpPr>
        <p:spPr>
          <a:xfrm>
            <a:off x="3064907" y="1105052"/>
            <a:ext cx="1097280" cy="143256"/>
          </a:xfrm>
          <a:prstGeom prst="rect">
            <a:avLst/>
          </a:prstGeom>
          <a:noFill/>
        </p:spPr>
        <p:txBody>
          <a:bodyPr wrap="none" lIns="0" tIns="0" rIns="0" bIns="0" anchor="ctr">
            <a:noAutofit/>
          </a:bodyPr>
          <a:lstStyle/>
          <a:p>
            <a:pPr indent="0" algn="ctr">
              <a:lnSpc>
                <a:spcPts val="740"/>
              </a:lnSpc>
            </a:pPr>
            <a:r>
              <a:rPr lang="en-US" sz="750" dirty="0">
                <a:solidFill>
                  <a:srgbClr val="FFFFFF"/>
                </a:solidFill>
                <a:ea typeface="宋体" panose="02010600030101010101" pitchFamily="2" charset="-122"/>
                <a:cs typeface="Times New Roman" panose="02020603050405020304" pitchFamily="18" charset="0"/>
              </a:rPr>
              <a:t>Regional Council</a:t>
            </a:r>
          </a:p>
        </p:txBody>
      </p:sp>
      <p:sp>
        <p:nvSpPr>
          <p:cNvPr id="32" name="矩形 31">
            <a:extLst>
              <a:ext uri="{FF2B5EF4-FFF2-40B4-BE49-F238E27FC236}">
                <a16:creationId xmlns:a16="http://schemas.microsoft.com/office/drawing/2014/main" id="{35AAEBC5-4A02-9951-84B2-C0E5EDAD4B41}"/>
              </a:ext>
            </a:extLst>
          </p:cNvPr>
          <p:cNvSpPr/>
          <p:nvPr/>
        </p:nvSpPr>
        <p:spPr>
          <a:xfrm>
            <a:off x="4472606" y="1039346"/>
            <a:ext cx="1144437" cy="274668"/>
          </a:xfrm>
          <a:prstGeom prst="rect">
            <a:avLst/>
          </a:prstGeom>
          <a:noFill/>
        </p:spPr>
        <p:txBody>
          <a:bodyPr wrap="none" lIns="0" tIns="0" rIns="0" bIns="0" anchor="ctr">
            <a:noAutofit/>
          </a:bodyPr>
          <a:lstStyle/>
          <a:p>
            <a:pPr indent="0" algn="ctr">
              <a:lnSpc>
                <a:spcPts val="740"/>
              </a:lnSpc>
            </a:pPr>
            <a:r>
              <a:rPr lang="en-US" sz="750" dirty="0">
                <a:solidFill>
                  <a:srgbClr val="FFFFFF"/>
                </a:solidFill>
                <a:ea typeface="宋体" panose="02010600030101010101" pitchFamily="2" charset="-122"/>
                <a:cs typeface="Times New Roman" panose="02020603050405020304" pitchFamily="18" charset="0"/>
              </a:rPr>
              <a:t>Audit</a:t>
            </a:r>
          </a:p>
        </p:txBody>
      </p:sp>
      <p:sp>
        <p:nvSpPr>
          <p:cNvPr id="33" name="矩形 32">
            <a:extLst>
              <a:ext uri="{FF2B5EF4-FFF2-40B4-BE49-F238E27FC236}">
                <a16:creationId xmlns:a16="http://schemas.microsoft.com/office/drawing/2014/main" id="{B7B56848-AE41-AB41-F931-692BFEE18561}"/>
              </a:ext>
            </a:extLst>
          </p:cNvPr>
          <p:cNvSpPr/>
          <p:nvPr/>
        </p:nvSpPr>
        <p:spPr>
          <a:xfrm>
            <a:off x="5722190" y="1060682"/>
            <a:ext cx="1144437" cy="231996"/>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Audit Office</a:t>
            </a:r>
          </a:p>
        </p:txBody>
      </p:sp>
      <p:sp>
        <p:nvSpPr>
          <p:cNvPr id="34" name="矩形 33">
            <a:extLst>
              <a:ext uri="{FF2B5EF4-FFF2-40B4-BE49-F238E27FC236}">
                <a16:creationId xmlns:a16="http://schemas.microsoft.com/office/drawing/2014/main" id="{01E28AA8-2873-93F8-8078-979E92CD4DC3}"/>
              </a:ext>
            </a:extLst>
          </p:cNvPr>
          <p:cNvSpPr/>
          <p:nvPr/>
        </p:nvSpPr>
        <p:spPr>
          <a:xfrm>
            <a:off x="774576" y="1494608"/>
            <a:ext cx="1117484" cy="228600"/>
          </a:xfrm>
          <a:prstGeom prst="rect">
            <a:avLst/>
          </a:prstGeom>
          <a:noFill/>
        </p:spPr>
        <p:txBody>
          <a:bodyPr lIns="0" tIns="0" rIns="0" bIns="0" anchor="ctr">
            <a:noAutofit/>
          </a:bodyPr>
          <a:lstStyle/>
          <a:p>
            <a:pPr indent="0" algn="ctr">
              <a:lnSpc>
                <a:spcPts val="740"/>
              </a:lnSpc>
            </a:pPr>
            <a:r>
              <a:rPr lang="en-US" sz="750" dirty="0">
                <a:solidFill>
                  <a:srgbClr val="FFFFFF"/>
                </a:solidFill>
                <a:ea typeface="宋体" panose="02010600030101010101" pitchFamily="2" charset="-122"/>
                <a:cs typeface="Times New Roman" panose="02020603050405020304" pitchFamily="18" charset="0"/>
              </a:rPr>
              <a:t>Regional Development Committee</a:t>
            </a:r>
          </a:p>
        </p:txBody>
      </p:sp>
      <p:sp>
        <p:nvSpPr>
          <p:cNvPr id="35" name="矩形 34">
            <a:extLst>
              <a:ext uri="{FF2B5EF4-FFF2-40B4-BE49-F238E27FC236}">
                <a16:creationId xmlns:a16="http://schemas.microsoft.com/office/drawing/2014/main" id="{7882A05C-7AB4-BE11-9A49-B812355ED10F}"/>
              </a:ext>
            </a:extLst>
          </p:cNvPr>
          <p:cNvSpPr/>
          <p:nvPr/>
        </p:nvSpPr>
        <p:spPr>
          <a:xfrm>
            <a:off x="786076" y="1802945"/>
            <a:ext cx="1105983" cy="307704"/>
          </a:xfrm>
          <a:prstGeom prst="rect">
            <a:avLst/>
          </a:prstGeom>
          <a:noFill/>
        </p:spPr>
        <p:txBody>
          <a:bodyPr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Regional development Management</a:t>
            </a:r>
          </a:p>
        </p:txBody>
      </p:sp>
      <p:sp>
        <p:nvSpPr>
          <p:cNvPr id="36" name="矩形 35">
            <a:extLst>
              <a:ext uri="{FF2B5EF4-FFF2-40B4-BE49-F238E27FC236}">
                <a16:creationId xmlns:a16="http://schemas.microsoft.com/office/drawing/2014/main" id="{DFB8D0AD-A8E4-5C37-FB82-3C38361E4DA4}"/>
              </a:ext>
            </a:extLst>
          </p:cNvPr>
          <p:cNvSpPr/>
          <p:nvPr/>
        </p:nvSpPr>
        <p:spPr>
          <a:xfrm>
            <a:off x="797578" y="2125760"/>
            <a:ext cx="1072013" cy="213360"/>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Regional Development </a:t>
            </a:r>
            <a:br>
              <a:rPr lang="en-US" sz="750" dirty="0">
                <a:ea typeface="宋体" panose="02010600030101010101" pitchFamily="2" charset="-122"/>
                <a:cs typeface="Times New Roman" panose="02020603050405020304" pitchFamily="18" charset="0"/>
              </a:rPr>
            </a:br>
            <a:r>
              <a:rPr lang="en-US" sz="750" dirty="0">
                <a:ea typeface="宋体" panose="02010600030101010101" pitchFamily="2" charset="-122"/>
                <a:cs typeface="Times New Roman" panose="02020603050405020304" pitchFamily="18" charset="0"/>
              </a:rPr>
              <a:t>Office</a:t>
            </a:r>
          </a:p>
        </p:txBody>
      </p:sp>
      <p:sp>
        <p:nvSpPr>
          <p:cNvPr id="37" name="矩形 36">
            <a:extLst>
              <a:ext uri="{FF2B5EF4-FFF2-40B4-BE49-F238E27FC236}">
                <a16:creationId xmlns:a16="http://schemas.microsoft.com/office/drawing/2014/main" id="{7C0C1E5A-F2D9-EEBC-E6B6-B63D8FB931A9}"/>
              </a:ext>
            </a:extLst>
          </p:cNvPr>
          <p:cNvSpPr/>
          <p:nvPr/>
        </p:nvSpPr>
        <p:spPr>
          <a:xfrm>
            <a:off x="791827" y="2365661"/>
            <a:ext cx="1072013" cy="210168"/>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Regional Development</a:t>
            </a:r>
          </a:p>
        </p:txBody>
      </p:sp>
      <p:sp>
        <p:nvSpPr>
          <p:cNvPr id="38" name="矩形 37">
            <a:extLst>
              <a:ext uri="{FF2B5EF4-FFF2-40B4-BE49-F238E27FC236}">
                <a16:creationId xmlns:a16="http://schemas.microsoft.com/office/drawing/2014/main" id="{801FB05C-9707-53B0-6CA2-A19736761BD1}"/>
              </a:ext>
            </a:extLst>
          </p:cNvPr>
          <p:cNvSpPr/>
          <p:nvPr/>
        </p:nvSpPr>
        <p:spPr>
          <a:xfrm>
            <a:off x="2023508" y="1503752"/>
            <a:ext cx="1097280" cy="210312"/>
          </a:xfrm>
          <a:prstGeom prst="rect">
            <a:avLst/>
          </a:prstGeom>
          <a:noFill/>
        </p:spPr>
        <p:txBody>
          <a:bodyPr lIns="0" tIns="0" rIns="0" bIns="0" anchor="ctr">
            <a:noAutofit/>
          </a:bodyPr>
          <a:lstStyle/>
          <a:p>
            <a:pPr indent="0" algn="ctr">
              <a:lnSpc>
                <a:spcPts val="740"/>
              </a:lnSpc>
            </a:pPr>
            <a:r>
              <a:rPr lang="en-US" sz="750" dirty="0">
                <a:solidFill>
                  <a:srgbClr val="FFFFFF"/>
                </a:solidFill>
                <a:ea typeface="宋体" panose="02010600030101010101" pitchFamily="2" charset="-122"/>
                <a:cs typeface="Times New Roman" panose="02020603050405020304" pitchFamily="18" charset="0"/>
              </a:rPr>
              <a:t>Health and Medical Committee</a:t>
            </a:r>
          </a:p>
        </p:txBody>
      </p:sp>
      <p:sp>
        <p:nvSpPr>
          <p:cNvPr id="39" name="矩形 38">
            <a:extLst>
              <a:ext uri="{FF2B5EF4-FFF2-40B4-BE49-F238E27FC236}">
                <a16:creationId xmlns:a16="http://schemas.microsoft.com/office/drawing/2014/main" id="{24B15E82-8E37-6B0D-91DE-A7998688B596}"/>
              </a:ext>
            </a:extLst>
          </p:cNvPr>
          <p:cNvSpPr/>
          <p:nvPr/>
        </p:nvSpPr>
        <p:spPr>
          <a:xfrm>
            <a:off x="2033342" y="1795253"/>
            <a:ext cx="1097280" cy="323088"/>
          </a:xfrm>
          <a:prstGeom prst="rect">
            <a:avLst/>
          </a:prstGeom>
          <a:noFill/>
        </p:spPr>
        <p:txBody>
          <a:bodyPr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Health and Medical Management</a:t>
            </a:r>
          </a:p>
        </p:txBody>
      </p:sp>
      <p:sp>
        <p:nvSpPr>
          <p:cNvPr id="40" name="矩形 39">
            <a:extLst>
              <a:ext uri="{FF2B5EF4-FFF2-40B4-BE49-F238E27FC236}">
                <a16:creationId xmlns:a16="http://schemas.microsoft.com/office/drawing/2014/main" id="{6EE66140-486A-49AF-2158-FE6A01C075FC}"/>
              </a:ext>
            </a:extLst>
          </p:cNvPr>
          <p:cNvSpPr/>
          <p:nvPr/>
        </p:nvSpPr>
        <p:spPr>
          <a:xfrm>
            <a:off x="2107184" y="2137952"/>
            <a:ext cx="990600" cy="188976"/>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Health and Medical </a:t>
            </a:r>
            <a:br>
              <a:rPr lang="en-US" sz="750" dirty="0">
                <a:ea typeface="宋体" panose="02010600030101010101" pitchFamily="2" charset="-122"/>
                <a:cs typeface="Times New Roman" panose="02020603050405020304" pitchFamily="18" charset="0"/>
              </a:rPr>
            </a:br>
            <a:r>
              <a:rPr lang="en-US" sz="750" dirty="0">
                <a:ea typeface="宋体" panose="02010600030101010101" pitchFamily="2" charset="-122"/>
                <a:cs typeface="Times New Roman" panose="02020603050405020304" pitchFamily="18" charset="0"/>
              </a:rPr>
              <a:t>Office</a:t>
            </a:r>
          </a:p>
        </p:txBody>
      </p:sp>
      <p:sp>
        <p:nvSpPr>
          <p:cNvPr id="41" name="矩形 40">
            <a:extLst>
              <a:ext uri="{FF2B5EF4-FFF2-40B4-BE49-F238E27FC236}">
                <a16:creationId xmlns:a16="http://schemas.microsoft.com/office/drawing/2014/main" id="{E28C45F0-099D-EF43-42D9-40511E20C8D0}"/>
              </a:ext>
            </a:extLst>
          </p:cNvPr>
          <p:cNvSpPr/>
          <p:nvPr/>
        </p:nvSpPr>
        <p:spPr>
          <a:xfrm>
            <a:off x="2053988" y="2356028"/>
            <a:ext cx="1066800" cy="194928"/>
          </a:xfrm>
          <a:prstGeom prst="rect">
            <a:avLst/>
          </a:prstGeom>
          <a:noFill/>
        </p:spPr>
        <p:txBody>
          <a:bodyPr wrap="none" lIns="0" tIns="0" rIns="0" bIns="0" anchor="ctr">
            <a:noAutofit/>
          </a:bodyPr>
          <a:lstStyle/>
          <a:p>
            <a:pPr indent="0" algn="ctr">
              <a:lnSpc>
                <a:spcPts val="740"/>
              </a:lnSpc>
            </a:pPr>
            <a:r>
              <a:rPr lang="en-US" sz="750" dirty="0">
                <a:ea typeface="宋体"/>
                <a:cs typeface="Times New Roman"/>
              </a:rPr>
              <a:t>RDI Office</a:t>
            </a:r>
          </a:p>
        </p:txBody>
      </p:sp>
      <p:sp>
        <p:nvSpPr>
          <p:cNvPr id="42" name="矩形 41">
            <a:extLst>
              <a:ext uri="{FF2B5EF4-FFF2-40B4-BE49-F238E27FC236}">
                <a16:creationId xmlns:a16="http://schemas.microsoft.com/office/drawing/2014/main" id="{8EA8E419-D929-159F-0005-479C8B54F780}"/>
              </a:ext>
            </a:extLst>
          </p:cNvPr>
          <p:cNvSpPr/>
          <p:nvPr/>
        </p:nvSpPr>
        <p:spPr>
          <a:xfrm>
            <a:off x="2107184" y="2588164"/>
            <a:ext cx="984504" cy="235001"/>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County Health Care </a:t>
            </a:r>
            <a:br>
              <a:rPr lang="en-US" sz="750" dirty="0">
                <a:ea typeface="宋体" panose="02010600030101010101" pitchFamily="2" charset="-122"/>
                <a:cs typeface="Times New Roman" panose="02020603050405020304" pitchFamily="18" charset="0"/>
              </a:rPr>
            </a:br>
            <a:r>
              <a:rPr lang="en-US" sz="750" dirty="0">
                <a:ea typeface="宋体" panose="02010600030101010101" pitchFamily="2" charset="-122"/>
                <a:cs typeface="Times New Roman" panose="02020603050405020304" pitchFamily="18" charset="0"/>
              </a:rPr>
              <a:t>Area 1 </a:t>
            </a:r>
          </a:p>
        </p:txBody>
      </p:sp>
      <p:sp>
        <p:nvSpPr>
          <p:cNvPr id="43" name="矩形 42">
            <a:extLst>
              <a:ext uri="{FF2B5EF4-FFF2-40B4-BE49-F238E27FC236}">
                <a16:creationId xmlns:a16="http://schemas.microsoft.com/office/drawing/2014/main" id="{98D181FE-8245-475A-A2B7-2242C801D17D}"/>
              </a:ext>
            </a:extLst>
          </p:cNvPr>
          <p:cNvSpPr/>
          <p:nvPr/>
        </p:nvSpPr>
        <p:spPr>
          <a:xfrm>
            <a:off x="2065490" y="2881054"/>
            <a:ext cx="1066800" cy="130904"/>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County Health Care </a:t>
            </a:r>
            <a:br>
              <a:rPr lang="en-US" sz="750" dirty="0">
                <a:ea typeface="宋体" panose="02010600030101010101" pitchFamily="2" charset="-122"/>
                <a:cs typeface="Times New Roman" panose="02020603050405020304" pitchFamily="18" charset="0"/>
              </a:rPr>
            </a:br>
            <a:r>
              <a:rPr lang="en-US" sz="750" dirty="0">
                <a:ea typeface="宋体" panose="02010600030101010101" pitchFamily="2" charset="-122"/>
                <a:cs typeface="Times New Roman" panose="02020603050405020304" pitchFamily="18" charset="0"/>
              </a:rPr>
              <a:t>Area 2 </a:t>
            </a:r>
          </a:p>
        </p:txBody>
      </p:sp>
      <p:sp>
        <p:nvSpPr>
          <p:cNvPr id="44" name="矩形 43">
            <a:extLst>
              <a:ext uri="{FF2B5EF4-FFF2-40B4-BE49-F238E27FC236}">
                <a16:creationId xmlns:a16="http://schemas.microsoft.com/office/drawing/2014/main" id="{1B22CD03-BAD8-D6FC-FF2A-10533BF4534A}"/>
              </a:ext>
            </a:extLst>
          </p:cNvPr>
          <p:cNvSpPr/>
          <p:nvPr/>
        </p:nvSpPr>
        <p:spPr>
          <a:xfrm>
            <a:off x="2059739" y="3117865"/>
            <a:ext cx="1060704" cy="149733"/>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Primary and Secondary </a:t>
            </a:r>
            <a:br>
              <a:rPr lang="en-US" sz="750" dirty="0">
                <a:ea typeface="宋体" panose="02010600030101010101" pitchFamily="2" charset="-122"/>
                <a:cs typeface="Times New Roman" panose="02020603050405020304" pitchFamily="18" charset="0"/>
              </a:rPr>
            </a:br>
            <a:r>
              <a:rPr lang="en-US" sz="750" dirty="0">
                <a:ea typeface="宋体" panose="02010600030101010101" pitchFamily="2" charset="-122"/>
                <a:cs typeface="Times New Roman" panose="02020603050405020304" pitchFamily="18" charset="0"/>
              </a:rPr>
              <a:t>Health Care </a:t>
            </a:r>
            <a:r>
              <a:rPr lang="en-US" sz="750" dirty="0" err="1">
                <a:ea typeface="宋体" panose="02010600030101010101" pitchFamily="2" charset="-122"/>
                <a:cs typeface="Times New Roman" panose="02020603050405020304" pitchFamily="18" charset="0"/>
              </a:rPr>
              <a:t>Skellefteå</a:t>
            </a:r>
            <a:endParaRPr lang="en-US" sz="750" dirty="0">
              <a:ea typeface="宋体" panose="02010600030101010101" pitchFamily="2" charset="-122"/>
              <a:cs typeface="Times New Roman" panose="02020603050405020304" pitchFamily="18" charset="0"/>
            </a:endParaRPr>
          </a:p>
        </p:txBody>
      </p:sp>
      <p:sp>
        <p:nvSpPr>
          <p:cNvPr id="45" name="矩形 44">
            <a:extLst>
              <a:ext uri="{FF2B5EF4-FFF2-40B4-BE49-F238E27FC236}">
                <a16:creationId xmlns:a16="http://schemas.microsoft.com/office/drawing/2014/main" id="{2F4204F5-F512-9269-3916-14FA852E24DF}"/>
              </a:ext>
            </a:extLst>
          </p:cNvPr>
          <p:cNvSpPr/>
          <p:nvPr/>
        </p:nvSpPr>
        <p:spPr>
          <a:xfrm>
            <a:off x="2076991" y="3355587"/>
            <a:ext cx="1031950" cy="224537"/>
          </a:xfrm>
          <a:prstGeom prst="rect">
            <a:avLst/>
          </a:prstGeom>
          <a:noFill/>
        </p:spPr>
        <p:txBody>
          <a:bodyPr lIns="0" tIns="0" rIns="0" bIns="0" anchor="ctr">
            <a:noAutofit/>
          </a:bodyPr>
          <a:lstStyle/>
          <a:p>
            <a:pPr indent="0" algn="ctr">
              <a:lnSpc>
                <a:spcPts val="730"/>
              </a:lnSpc>
            </a:pPr>
            <a:r>
              <a:rPr lang="en-US" sz="750" dirty="0">
                <a:ea typeface="宋体" panose="02010600030101010101" pitchFamily="2" charset="-122"/>
                <a:cs typeface="Times New Roman" panose="02020603050405020304" pitchFamily="18" charset="0"/>
              </a:rPr>
              <a:t>Primary and Secondary Health Care Southern Lapland</a:t>
            </a:r>
          </a:p>
        </p:txBody>
      </p:sp>
      <p:sp>
        <p:nvSpPr>
          <p:cNvPr id="46" name="矩形 45">
            <a:extLst>
              <a:ext uri="{FF2B5EF4-FFF2-40B4-BE49-F238E27FC236}">
                <a16:creationId xmlns:a16="http://schemas.microsoft.com/office/drawing/2014/main" id="{9B1F878D-B893-B236-B690-FCEC591ED6E1}"/>
              </a:ext>
            </a:extLst>
          </p:cNvPr>
          <p:cNvSpPr/>
          <p:nvPr/>
        </p:nvSpPr>
        <p:spPr>
          <a:xfrm>
            <a:off x="2059739" y="3655798"/>
            <a:ext cx="1060704" cy="197645"/>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Primary and Secondary </a:t>
            </a:r>
            <a:br>
              <a:rPr lang="en-US" sz="750" dirty="0">
                <a:ea typeface="宋体" panose="02010600030101010101" pitchFamily="2" charset="-122"/>
                <a:cs typeface="Times New Roman" panose="02020603050405020304" pitchFamily="18" charset="0"/>
              </a:rPr>
            </a:br>
            <a:r>
              <a:rPr lang="en-US" sz="750" dirty="0">
                <a:ea typeface="宋体" panose="02010600030101010101" pitchFamily="2" charset="-122"/>
                <a:cs typeface="Times New Roman" panose="02020603050405020304" pitchFamily="18" charset="0"/>
              </a:rPr>
              <a:t>Health Care </a:t>
            </a:r>
            <a:r>
              <a:rPr lang="en-US" sz="750" dirty="0" err="1">
                <a:ea typeface="宋体" panose="02010600030101010101" pitchFamily="2" charset="-122"/>
                <a:cs typeface="Times New Roman" panose="02020603050405020304" pitchFamily="18" charset="0"/>
              </a:rPr>
              <a:t>Umeå</a:t>
            </a:r>
            <a:endParaRPr lang="en-US" sz="750" dirty="0">
              <a:ea typeface="宋体" panose="02010600030101010101" pitchFamily="2" charset="-122"/>
              <a:cs typeface="Times New Roman" panose="02020603050405020304" pitchFamily="18" charset="0"/>
            </a:endParaRPr>
          </a:p>
        </p:txBody>
      </p:sp>
      <p:sp>
        <p:nvSpPr>
          <p:cNvPr id="47" name="矩形 46">
            <a:extLst>
              <a:ext uri="{FF2B5EF4-FFF2-40B4-BE49-F238E27FC236}">
                <a16:creationId xmlns:a16="http://schemas.microsoft.com/office/drawing/2014/main" id="{C219A61E-1862-3EDE-EE2D-DDB6838AEBFC}"/>
              </a:ext>
            </a:extLst>
          </p:cNvPr>
          <p:cNvSpPr/>
          <p:nvPr/>
        </p:nvSpPr>
        <p:spPr>
          <a:xfrm>
            <a:off x="2076991" y="3909761"/>
            <a:ext cx="1031949" cy="197644"/>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Dental Care</a:t>
            </a:r>
          </a:p>
        </p:txBody>
      </p:sp>
      <p:sp>
        <p:nvSpPr>
          <p:cNvPr id="48" name="矩形 47">
            <a:extLst>
              <a:ext uri="{FF2B5EF4-FFF2-40B4-BE49-F238E27FC236}">
                <a16:creationId xmlns:a16="http://schemas.microsoft.com/office/drawing/2014/main" id="{26294398-D3B3-79D6-A023-FA8AF7496784}"/>
              </a:ext>
            </a:extLst>
          </p:cNvPr>
          <p:cNvSpPr/>
          <p:nvPr/>
        </p:nvSpPr>
        <p:spPr>
          <a:xfrm>
            <a:off x="3253520" y="1470152"/>
            <a:ext cx="1145032" cy="277512"/>
          </a:xfrm>
          <a:prstGeom prst="rect">
            <a:avLst/>
          </a:prstGeom>
          <a:noFill/>
        </p:spPr>
        <p:txBody>
          <a:bodyPr wrap="none" lIns="0" tIns="0" rIns="0" bIns="0" anchor="ctr">
            <a:noAutofit/>
          </a:bodyPr>
          <a:lstStyle/>
          <a:p>
            <a:pPr indent="0" algn="ctr">
              <a:lnSpc>
                <a:spcPts val="740"/>
              </a:lnSpc>
            </a:pPr>
            <a:r>
              <a:rPr lang="en-US" sz="750" dirty="0">
                <a:solidFill>
                  <a:srgbClr val="FFFFFF"/>
                </a:solidFill>
                <a:ea typeface="宋体" panose="02010600030101010101" pitchFamily="2" charset="-122"/>
                <a:cs typeface="Times New Roman" panose="02020603050405020304" pitchFamily="18" charset="0"/>
              </a:rPr>
              <a:t>Regional Executive</a:t>
            </a:r>
            <a:br>
              <a:rPr lang="en-US" sz="750" dirty="0">
                <a:solidFill>
                  <a:srgbClr val="FFFFFF"/>
                </a:solidFill>
                <a:ea typeface="宋体" panose="02010600030101010101" pitchFamily="2" charset="-122"/>
                <a:cs typeface="Times New Roman" panose="02020603050405020304" pitchFamily="18" charset="0"/>
              </a:rPr>
            </a:br>
            <a:r>
              <a:rPr lang="en-US" sz="750" dirty="0">
                <a:solidFill>
                  <a:srgbClr val="FFFFFF"/>
                </a:solidFill>
                <a:ea typeface="宋体" panose="02010600030101010101" pitchFamily="2" charset="-122"/>
                <a:cs typeface="Times New Roman" panose="02020603050405020304" pitchFamily="18" charset="0"/>
              </a:rPr>
              <a:t> Board</a:t>
            </a:r>
          </a:p>
        </p:txBody>
      </p:sp>
      <p:sp>
        <p:nvSpPr>
          <p:cNvPr id="49" name="矩形 48">
            <a:extLst>
              <a:ext uri="{FF2B5EF4-FFF2-40B4-BE49-F238E27FC236}">
                <a16:creationId xmlns:a16="http://schemas.microsoft.com/office/drawing/2014/main" id="{0EDFB1D9-3F59-DC15-93D7-3F44550FE682}"/>
              </a:ext>
            </a:extLst>
          </p:cNvPr>
          <p:cNvSpPr/>
          <p:nvPr/>
        </p:nvSpPr>
        <p:spPr>
          <a:xfrm>
            <a:off x="3271905" y="1808969"/>
            <a:ext cx="1105982" cy="295656"/>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Regional </a:t>
            </a:r>
            <a:br>
              <a:rPr lang="en-US" sz="750" dirty="0">
                <a:ea typeface="宋体" panose="02010600030101010101" pitchFamily="2" charset="-122"/>
                <a:cs typeface="Times New Roman" panose="02020603050405020304" pitchFamily="18" charset="0"/>
              </a:rPr>
            </a:br>
            <a:r>
              <a:rPr lang="en-US" sz="750" dirty="0">
                <a:ea typeface="宋体" panose="02010600030101010101" pitchFamily="2" charset="-122"/>
                <a:cs typeface="Times New Roman" panose="02020603050405020304" pitchFamily="18" charset="0"/>
              </a:rPr>
              <a:t>Management</a:t>
            </a:r>
          </a:p>
        </p:txBody>
      </p:sp>
      <p:sp>
        <p:nvSpPr>
          <p:cNvPr id="50" name="矩形 49">
            <a:extLst>
              <a:ext uri="{FF2B5EF4-FFF2-40B4-BE49-F238E27FC236}">
                <a16:creationId xmlns:a16="http://schemas.microsoft.com/office/drawing/2014/main" id="{D72717BF-027A-CB93-3B52-5F3602A4D1AF}"/>
              </a:ext>
            </a:extLst>
          </p:cNvPr>
          <p:cNvSpPr/>
          <p:nvPr/>
        </p:nvSpPr>
        <p:spPr>
          <a:xfrm>
            <a:off x="3315860" y="2137952"/>
            <a:ext cx="990600" cy="188976"/>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Finance Office</a:t>
            </a:r>
          </a:p>
        </p:txBody>
      </p:sp>
      <p:sp>
        <p:nvSpPr>
          <p:cNvPr id="51" name="矩形 50">
            <a:extLst>
              <a:ext uri="{FF2B5EF4-FFF2-40B4-BE49-F238E27FC236}">
                <a16:creationId xmlns:a16="http://schemas.microsoft.com/office/drawing/2014/main" id="{A6CDD7DD-C89A-BFB3-6222-5F2DB84847CB}"/>
              </a:ext>
            </a:extLst>
          </p:cNvPr>
          <p:cNvSpPr/>
          <p:nvPr/>
        </p:nvSpPr>
        <p:spPr>
          <a:xfrm>
            <a:off x="3293834" y="2395580"/>
            <a:ext cx="1066800" cy="115824"/>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HR Office</a:t>
            </a:r>
          </a:p>
        </p:txBody>
      </p:sp>
      <p:sp>
        <p:nvSpPr>
          <p:cNvPr id="52" name="矩形 51">
            <a:extLst>
              <a:ext uri="{FF2B5EF4-FFF2-40B4-BE49-F238E27FC236}">
                <a16:creationId xmlns:a16="http://schemas.microsoft.com/office/drawing/2014/main" id="{0F4F1A8D-1EAD-01C0-99AD-7EF353D274B6}"/>
              </a:ext>
            </a:extLst>
          </p:cNvPr>
          <p:cNvSpPr/>
          <p:nvPr/>
        </p:nvSpPr>
        <p:spPr>
          <a:xfrm>
            <a:off x="3338519" y="2636250"/>
            <a:ext cx="984504" cy="115824"/>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Communications Office</a:t>
            </a:r>
          </a:p>
        </p:txBody>
      </p:sp>
      <p:sp>
        <p:nvSpPr>
          <p:cNvPr id="53" name="矩形 52">
            <a:extLst>
              <a:ext uri="{FF2B5EF4-FFF2-40B4-BE49-F238E27FC236}">
                <a16:creationId xmlns:a16="http://schemas.microsoft.com/office/drawing/2014/main" id="{638CC3AA-852D-A709-FE3C-7C359E1F885F}"/>
              </a:ext>
            </a:extLst>
          </p:cNvPr>
          <p:cNvSpPr/>
          <p:nvPr/>
        </p:nvSpPr>
        <p:spPr>
          <a:xfrm>
            <a:off x="3327017" y="2874878"/>
            <a:ext cx="996696" cy="143256"/>
          </a:xfrm>
          <a:prstGeom prst="rect">
            <a:avLst/>
          </a:prstGeom>
          <a:noFill/>
        </p:spPr>
        <p:txBody>
          <a:bodyPr wrap="none"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Management Office</a:t>
            </a:r>
          </a:p>
        </p:txBody>
      </p:sp>
      <p:sp>
        <p:nvSpPr>
          <p:cNvPr id="54" name="矩形 53">
            <a:extLst>
              <a:ext uri="{FF2B5EF4-FFF2-40B4-BE49-F238E27FC236}">
                <a16:creationId xmlns:a16="http://schemas.microsoft.com/office/drawing/2014/main" id="{340425FE-091C-4165-EE93-E0350448AFEF}"/>
              </a:ext>
            </a:extLst>
          </p:cNvPr>
          <p:cNvSpPr/>
          <p:nvPr/>
        </p:nvSpPr>
        <p:spPr>
          <a:xfrm>
            <a:off x="3295157" y="3142645"/>
            <a:ext cx="1060704" cy="180687"/>
          </a:xfrm>
          <a:prstGeom prst="rect">
            <a:avLst/>
          </a:prstGeom>
          <a:noFill/>
        </p:spPr>
        <p:txBody>
          <a:bodyPr lIns="0" tIns="0" rIns="0" bIns="0" anchor="ctr">
            <a:noAutofit/>
          </a:bodyPr>
          <a:lstStyle/>
          <a:p>
            <a:pPr indent="0" algn="ctr">
              <a:lnSpc>
                <a:spcPts val="740"/>
              </a:lnSpc>
            </a:pPr>
            <a:r>
              <a:rPr lang="en-US" sz="750" dirty="0" err="1">
                <a:ea typeface="宋体" panose="02010600030101010101" pitchFamily="2" charset="-122"/>
                <a:cs typeface="Times New Roman" panose="02020603050405020304" pitchFamily="18" charset="0"/>
              </a:rPr>
              <a:t>Digitalisation</a:t>
            </a:r>
            <a:r>
              <a:rPr lang="en-US" sz="750" dirty="0">
                <a:ea typeface="宋体" panose="02010600030101010101" pitchFamily="2" charset="-122"/>
                <a:cs typeface="Times New Roman" panose="02020603050405020304" pitchFamily="18" charset="0"/>
              </a:rPr>
              <a:t> </a:t>
            </a:r>
            <a:br>
              <a:rPr lang="en-US" sz="750" dirty="0">
                <a:ea typeface="宋体" panose="02010600030101010101" pitchFamily="2" charset="-122"/>
                <a:cs typeface="Times New Roman" panose="02020603050405020304" pitchFamily="18" charset="0"/>
              </a:rPr>
            </a:br>
            <a:r>
              <a:rPr lang="en-US" sz="750" dirty="0">
                <a:ea typeface="宋体" panose="02010600030101010101" pitchFamily="2" charset="-122"/>
                <a:cs typeface="Times New Roman" panose="02020603050405020304" pitchFamily="18" charset="0"/>
              </a:rPr>
              <a:t>and Service</a:t>
            </a:r>
          </a:p>
        </p:txBody>
      </p:sp>
      <p:sp>
        <p:nvSpPr>
          <p:cNvPr id="55" name="矩形 54">
            <a:extLst>
              <a:ext uri="{FF2B5EF4-FFF2-40B4-BE49-F238E27FC236}">
                <a16:creationId xmlns:a16="http://schemas.microsoft.com/office/drawing/2014/main" id="{A3D50FC7-D715-FA6B-E128-9951ECD0469D}"/>
              </a:ext>
            </a:extLst>
          </p:cNvPr>
          <p:cNvSpPr/>
          <p:nvPr/>
        </p:nvSpPr>
        <p:spPr>
          <a:xfrm>
            <a:off x="4531265" y="1483106"/>
            <a:ext cx="1052576" cy="251604"/>
          </a:xfrm>
          <a:prstGeom prst="rect">
            <a:avLst/>
          </a:prstGeom>
          <a:noFill/>
        </p:spPr>
        <p:txBody>
          <a:bodyPr wrap="none" lIns="0" tIns="0" rIns="0" bIns="0" anchor="ctr">
            <a:noAutofit/>
          </a:bodyPr>
          <a:lstStyle/>
          <a:p>
            <a:pPr indent="0" algn="ctr">
              <a:lnSpc>
                <a:spcPts val="740"/>
              </a:lnSpc>
            </a:pPr>
            <a:r>
              <a:rPr lang="en-US" sz="750" dirty="0">
                <a:solidFill>
                  <a:srgbClr val="FFFFFF"/>
                </a:solidFill>
                <a:ea typeface="宋体" panose="02010600030101010101" pitchFamily="2" charset="-122"/>
                <a:cs typeface="Times New Roman" panose="02020603050405020304" pitchFamily="18" charset="0"/>
              </a:rPr>
              <a:t>Patient Advisory </a:t>
            </a:r>
            <a:br>
              <a:rPr lang="en-US" sz="750" dirty="0">
                <a:solidFill>
                  <a:srgbClr val="FFFFFF"/>
                </a:solidFill>
                <a:ea typeface="宋体" panose="02010600030101010101" pitchFamily="2" charset="-122"/>
                <a:cs typeface="Times New Roman" panose="02020603050405020304" pitchFamily="18" charset="0"/>
              </a:rPr>
            </a:br>
            <a:r>
              <a:rPr lang="en-US" sz="750" dirty="0">
                <a:solidFill>
                  <a:srgbClr val="FFFFFF"/>
                </a:solidFill>
                <a:ea typeface="宋体" panose="02010600030101010101" pitchFamily="2" charset="-122"/>
                <a:cs typeface="Times New Roman" panose="02020603050405020304" pitchFamily="18" charset="0"/>
              </a:rPr>
              <a:t>Committee</a:t>
            </a:r>
          </a:p>
        </p:txBody>
      </p:sp>
      <p:sp>
        <p:nvSpPr>
          <p:cNvPr id="56" name="矩形 55">
            <a:extLst>
              <a:ext uri="{FF2B5EF4-FFF2-40B4-BE49-F238E27FC236}">
                <a16:creationId xmlns:a16="http://schemas.microsoft.com/office/drawing/2014/main" id="{332CD112-418C-5A13-46EA-D3968400E1F9}"/>
              </a:ext>
            </a:extLst>
          </p:cNvPr>
          <p:cNvSpPr/>
          <p:nvPr/>
        </p:nvSpPr>
        <p:spPr>
          <a:xfrm>
            <a:off x="4504717" y="1819463"/>
            <a:ext cx="1105982" cy="274668"/>
          </a:xfrm>
          <a:prstGeom prst="rect">
            <a:avLst/>
          </a:prstGeom>
          <a:noFill/>
        </p:spPr>
        <p:txBody>
          <a:bodyPr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Patient Advisory Management</a:t>
            </a:r>
          </a:p>
        </p:txBody>
      </p:sp>
      <p:sp>
        <p:nvSpPr>
          <p:cNvPr id="57" name="矩形 56">
            <a:extLst>
              <a:ext uri="{FF2B5EF4-FFF2-40B4-BE49-F238E27FC236}">
                <a16:creationId xmlns:a16="http://schemas.microsoft.com/office/drawing/2014/main" id="{C6D97295-AEE9-580A-F94F-8033F90D8E68}"/>
              </a:ext>
            </a:extLst>
          </p:cNvPr>
          <p:cNvSpPr/>
          <p:nvPr/>
        </p:nvSpPr>
        <p:spPr>
          <a:xfrm>
            <a:off x="5710687" y="1455056"/>
            <a:ext cx="1144437" cy="307704"/>
          </a:xfrm>
          <a:prstGeom prst="rect">
            <a:avLst/>
          </a:prstGeom>
          <a:noFill/>
        </p:spPr>
        <p:txBody>
          <a:bodyPr wrap="none" lIns="0" tIns="0" rIns="0" bIns="0" anchor="ctr">
            <a:noAutofit/>
          </a:bodyPr>
          <a:lstStyle/>
          <a:p>
            <a:pPr indent="0" algn="ctr">
              <a:lnSpc>
                <a:spcPts val="740"/>
              </a:lnSpc>
            </a:pPr>
            <a:r>
              <a:rPr lang="en-US" sz="750" dirty="0">
                <a:solidFill>
                  <a:srgbClr val="FFFFFF"/>
                </a:solidFill>
                <a:ea typeface="宋体" panose="02010600030101010101" pitchFamily="2" charset="-122"/>
                <a:cs typeface="Times New Roman" panose="02020603050405020304" pitchFamily="18" charset="0"/>
              </a:rPr>
              <a:t>Folk High School </a:t>
            </a:r>
            <a:br>
              <a:rPr lang="en-US" sz="750" dirty="0">
                <a:solidFill>
                  <a:srgbClr val="FFFFFF"/>
                </a:solidFill>
                <a:ea typeface="宋体" panose="02010600030101010101" pitchFamily="2" charset="-122"/>
                <a:cs typeface="Times New Roman" panose="02020603050405020304" pitchFamily="18" charset="0"/>
              </a:rPr>
            </a:br>
            <a:r>
              <a:rPr lang="en-US" sz="750" dirty="0">
                <a:solidFill>
                  <a:srgbClr val="FFFFFF"/>
                </a:solidFill>
                <a:ea typeface="宋体" panose="02010600030101010101" pitchFamily="2" charset="-122"/>
                <a:cs typeface="Times New Roman" panose="02020603050405020304" pitchFamily="18" charset="0"/>
              </a:rPr>
              <a:t>Committee</a:t>
            </a:r>
          </a:p>
        </p:txBody>
      </p:sp>
      <p:sp>
        <p:nvSpPr>
          <p:cNvPr id="58" name="矩形 57">
            <a:extLst>
              <a:ext uri="{FF2B5EF4-FFF2-40B4-BE49-F238E27FC236}">
                <a16:creationId xmlns:a16="http://schemas.microsoft.com/office/drawing/2014/main" id="{29422720-D44E-F621-24F1-975B4172227F}"/>
              </a:ext>
            </a:extLst>
          </p:cNvPr>
          <p:cNvSpPr/>
          <p:nvPr/>
        </p:nvSpPr>
        <p:spPr>
          <a:xfrm>
            <a:off x="5728977" y="1802945"/>
            <a:ext cx="1105981" cy="307704"/>
          </a:xfrm>
          <a:prstGeom prst="rect">
            <a:avLst/>
          </a:prstGeom>
          <a:noFill/>
        </p:spPr>
        <p:txBody>
          <a:bodyPr lIns="0" tIns="0" rIns="0" bIns="0" anchor="ctr">
            <a:noAutofit/>
          </a:bodyPr>
          <a:lstStyle/>
          <a:p>
            <a:pPr indent="0" algn="ctr">
              <a:lnSpc>
                <a:spcPts val="740"/>
              </a:lnSpc>
            </a:pPr>
            <a:r>
              <a:rPr lang="en-US" sz="750" dirty="0">
                <a:ea typeface="宋体" panose="02010600030101010101" pitchFamily="2" charset="-122"/>
                <a:cs typeface="Times New Roman" panose="02020603050405020304" pitchFamily="18" charset="0"/>
              </a:rPr>
              <a:t>Folk High School Committee Management</a:t>
            </a:r>
          </a:p>
        </p:txBody>
      </p:sp>
    </p:spTree>
    <p:extLst>
      <p:ext uri="{BB962C8B-B14F-4D97-AF65-F5344CB8AC3E}">
        <p14:creationId xmlns:p14="http://schemas.microsoft.com/office/powerpoint/2010/main" val="215755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5C263711-E11D-32C6-A4B1-16E243BEE46F}"/>
              </a:ext>
            </a:extLst>
          </p:cNvPr>
          <p:cNvSpPr>
            <a:spLocks noGrp="1"/>
          </p:cNvSpPr>
          <p:nvPr>
            <p:ph type="title" idx="4294967295"/>
          </p:nvPr>
        </p:nvSpPr>
        <p:spPr>
          <a:xfrm>
            <a:off x="755650" y="562222"/>
            <a:ext cx="4870219" cy="509129"/>
          </a:xfrm>
        </p:spPr>
        <p:txBody>
          <a:bodyPr/>
          <a:lstStyle/>
          <a:p>
            <a:pPr algn="l"/>
            <a:r>
              <a:rPr lang="en-US" sz="3000" dirty="0"/>
              <a:t>Region </a:t>
            </a:r>
            <a:r>
              <a:rPr lang="en-US" sz="3000" dirty="0" err="1"/>
              <a:t>Västerbotten's</a:t>
            </a:r>
            <a:r>
              <a:rPr lang="en-US" sz="3000" dirty="0"/>
              <a:t> vision</a:t>
            </a:r>
          </a:p>
        </p:txBody>
      </p:sp>
      <p:sp>
        <p:nvSpPr>
          <p:cNvPr id="7" name="Ellips 6">
            <a:extLst>
              <a:ext uri="{FF2B5EF4-FFF2-40B4-BE49-F238E27FC236}">
                <a16:creationId xmlns:a16="http://schemas.microsoft.com/office/drawing/2014/main" id="{A4A6C5FA-6B65-BAA9-0C89-8D6BE8EDCFFA}"/>
              </a:ext>
              <a:ext uri="{C183D7F6-B498-43B3-948B-1728B52AA6E4}">
                <adec:decorative xmlns:adec="http://schemas.microsoft.com/office/drawing/2017/decorative" val="1"/>
              </a:ext>
            </a:extLst>
          </p:cNvPr>
          <p:cNvSpPr/>
          <p:nvPr/>
        </p:nvSpPr>
        <p:spPr>
          <a:xfrm>
            <a:off x="683568" y="1491630"/>
            <a:ext cx="1950217" cy="1872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E1BC3ECB-92F6-E70E-C814-34BE8EA1F9DF}"/>
              </a:ext>
              <a:ext uri="{C183D7F6-B498-43B3-948B-1728B52AA6E4}">
                <adec:decorative xmlns:adec="http://schemas.microsoft.com/office/drawing/2017/decorative" val="1"/>
              </a:ext>
            </a:extLst>
          </p:cNvPr>
          <p:cNvSpPr/>
          <p:nvPr/>
        </p:nvSpPr>
        <p:spPr>
          <a:xfrm>
            <a:off x="2712948" y="1515160"/>
            <a:ext cx="2000714" cy="19206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3C3ABB49-B8E2-5EBB-47A6-F2A82DE825C3}"/>
              </a:ext>
              <a:ext uri="{C183D7F6-B498-43B3-948B-1728B52AA6E4}">
                <adec:decorative xmlns:adec="http://schemas.microsoft.com/office/drawing/2017/decorative" val="1"/>
              </a:ext>
            </a:extLst>
          </p:cNvPr>
          <p:cNvSpPr/>
          <p:nvPr/>
        </p:nvSpPr>
        <p:spPr>
          <a:xfrm>
            <a:off x="4210179" y="1528762"/>
            <a:ext cx="2544927" cy="24431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24B6C0BD-7B63-0A56-7493-9FAC68DA5831}"/>
              </a:ext>
              <a:ext uri="{C183D7F6-B498-43B3-948B-1728B52AA6E4}">
                <adec:decorative xmlns:adec="http://schemas.microsoft.com/office/drawing/2017/decorative" val="1"/>
              </a:ext>
            </a:extLst>
          </p:cNvPr>
          <p:cNvSpPr/>
          <p:nvPr/>
        </p:nvSpPr>
        <p:spPr>
          <a:xfrm>
            <a:off x="6344399" y="1480167"/>
            <a:ext cx="2101924" cy="2017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med rundade hörn 7">
            <a:extLst>
              <a:ext uri="{FF2B5EF4-FFF2-40B4-BE49-F238E27FC236}">
                <a16:creationId xmlns:a16="http://schemas.microsoft.com/office/drawing/2014/main" id="{17DD3ACD-105F-9888-C00D-15A949802E12}"/>
              </a:ext>
              <a:ext uri="{C183D7F6-B498-43B3-948B-1728B52AA6E4}">
                <adec:decorative xmlns:adec="http://schemas.microsoft.com/office/drawing/2017/decorative" val="1"/>
              </a:ext>
            </a:extLst>
          </p:cNvPr>
          <p:cNvSpPr/>
          <p:nvPr/>
        </p:nvSpPr>
        <p:spPr>
          <a:xfrm>
            <a:off x="1553412" y="1347646"/>
            <a:ext cx="1646988" cy="288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med rundade hörn 12">
            <a:extLst>
              <a:ext uri="{FF2B5EF4-FFF2-40B4-BE49-F238E27FC236}">
                <a16:creationId xmlns:a16="http://schemas.microsoft.com/office/drawing/2014/main" id="{582126DF-A204-58E5-F3A8-B52760647824}"/>
              </a:ext>
              <a:ext uri="{C183D7F6-B498-43B3-948B-1728B52AA6E4}">
                <adec:decorative xmlns:adec="http://schemas.microsoft.com/office/drawing/2017/decorative" val="1"/>
              </a:ext>
            </a:extLst>
          </p:cNvPr>
          <p:cNvSpPr/>
          <p:nvPr/>
        </p:nvSpPr>
        <p:spPr>
          <a:xfrm>
            <a:off x="3279564" y="1347646"/>
            <a:ext cx="641508" cy="288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med rundade hörn 13">
            <a:extLst>
              <a:ext uri="{FF2B5EF4-FFF2-40B4-BE49-F238E27FC236}">
                <a16:creationId xmlns:a16="http://schemas.microsoft.com/office/drawing/2014/main" id="{FA7E53D3-7585-783D-E027-A6C14DB41830}"/>
              </a:ext>
              <a:ext uri="{C183D7F6-B498-43B3-948B-1728B52AA6E4}">
                <adec:decorative xmlns:adec="http://schemas.microsoft.com/office/drawing/2017/decorative" val="1"/>
              </a:ext>
            </a:extLst>
          </p:cNvPr>
          <p:cNvSpPr/>
          <p:nvPr/>
        </p:nvSpPr>
        <p:spPr>
          <a:xfrm>
            <a:off x="4930851" y="1347646"/>
            <a:ext cx="669909" cy="288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med rundade hörn 14">
            <a:extLst>
              <a:ext uri="{FF2B5EF4-FFF2-40B4-BE49-F238E27FC236}">
                <a16:creationId xmlns:a16="http://schemas.microsoft.com/office/drawing/2014/main" id="{ADE0BEB1-6C00-92BE-0B8A-32BD8DDC0C32}"/>
              </a:ext>
              <a:ext uri="{C183D7F6-B498-43B3-948B-1728B52AA6E4}">
                <adec:decorative xmlns:adec="http://schemas.microsoft.com/office/drawing/2017/decorative" val="1"/>
              </a:ext>
            </a:extLst>
          </p:cNvPr>
          <p:cNvSpPr/>
          <p:nvPr/>
        </p:nvSpPr>
        <p:spPr>
          <a:xfrm>
            <a:off x="6524786" y="1347646"/>
            <a:ext cx="1549831" cy="288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A5679614-CF6E-3304-5F27-80DC215D2F6E}"/>
              </a:ext>
            </a:extLst>
          </p:cNvPr>
          <p:cNvSpPr txBox="1"/>
          <p:nvPr/>
        </p:nvSpPr>
        <p:spPr>
          <a:xfrm>
            <a:off x="755650" y="1282716"/>
            <a:ext cx="8279226" cy="523220"/>
          </a:xfrm>
          <a:prstGeom prst="rect">
            <a:avLst/>
          </a:prstGeom>
          <a:noFill/>
        </p:spPr>
        <p:txBody>
          <a:bodyPr wrap="square" rtlCol="0">
            <a:spAutoFit/>
          </a:bodyPr>
          <a:lstStyle/>
          <a:p>
            <a:r>
              <a:rPr lang="en-US" sz="1400" dirty="0"/>
              <a:t>From the mountains to the coast, together we create an attractive region with good living conditions for everyone.</a:t>
            </a:r>
          </a:p>
        </p:txBody>
      </p:sp>
      <p:sp>
        <p:nvSpPr>
          <p:cNvPr id="17" name="textruta 16">
            <a:extLst>
              <a:ext uri="{FF2B5EF4-FFF2-40B4-BE49-F238E27FC236}">
                <a16:creationId xmlns:a16="http://schemas.microsoft.com/office/drawing/2014/main" id="{9B755E15-27FB-738C-9F09-0827C856AE2F}"/>
              </a:ext>
            </a:extLst>
          </p:cNvPr>
          <p:cNvSpPr txBox="1"/>
          <p:nvPr/>
        </p:nvSpPr>
        <p:spPr>
          <a:xfrm>
            <a:off x="875735" y="1735236"/>
            <a:ext cx="1351652" cy="1428020"/>
          </a:xfrm>
          <a:prstGeom prst="rect">
            <a:avLst/>
          </a:prstGeom>
          <a:noFill/>
        </p:spPr>
        <p:txBody>
          <a:bodyPr wrap="none" rtlCol="0">
            <a:spAutoFit/>
          </a:bodyPr>
          <a:lstStyle/>
          <a:p>
            <a:pPr marL="171450" indent="-171450">
              <a:lnSpc>
                <a:spcPts val="1540"/>
              </a:lnSpc>
              <a:buClr>
                <a:schemeClr val="bg1"/>
              </a:buClr>
              <a:buFont typeface="Arial" panose="020B0604020202020204" pitchFamily="34" charset="0"/>
              <a:buChar char="•"/>
            </a:pPr>
            <a:r>
              <a:rPr lang="en-US" sz="1100" dirty="0"/>
              <a:t>The whole region</a:t>
            </a:r>
          </a:p>
          <a:p>
            <a:pPr marL="171450" indent="-171450">
              <a:lnSpc>
                <a:spcPts val="1540"/>
              </a:lnSpc>
              <a:buClr>
                <a:schemeClr val="bg1"/>
              </a:buClr>
              <a:buFont typeface="Arial" panose="020B0604020202020204" pitchFamily="34" charset="0"/>
              <a:buChar char="•"/>
            </a:pPr>
            <a:r>
              <a:rPr lang="en-US" sz="1100" dirty="0"/>
              <a:t>Collaboration</a:t>
            </a:r>
          </a:p>
          <a:p>
            <a:pPr marL="171450" indent="-171450">
              <a:lnSpc>
                <a:spcPts val="1540"/>
              </a:lnSpc>
              <a:buClr>
                <a:schemeClr val="bg1"/>
              </a:buClr>
              <a:buFont typeface="Arial" panose="020B0604020202020204" pitchFamily="34" charset="0"/>
              <a:buChar char="•"/>
            </a:pPr>
            <a:r>
              <a:rPr lang="en-US" sz="1100" dirty="0"/>
              <a:t>Diversity</a:t>
            </a:r>
          </a:p>
          <a:p>
            <a:pPr marL="171450" indent="-171450">
              <a:lnSpc>
                <a:spcPts val="1540"/>
              </a:lnSpc>
              <a:buClr>
                <a:schemeClr val="bg1"/>
              </a:buClr>
              <a:buFont typeface="Arial" panose="020B0604020202020204" pitchFamily="34" charset="0"/>
              <a:buChar char="•"/>
            </a:pPr>
            <a:r>
              <a:rPr lang="en-US" sz="1100" dirty="0"/>
              <a:t>Social cohesion</a:t>
            </a:r>
          </a:p>
          <a:p>
            <a:pPr marL="171450" indent="-171450">
              <a:lnSpc>
                <a:spcPts val="1540"/>
              </a:lnSpc>
              <a:buClr>
                <a:schemeClr val="bg1"/>
              </a:buClr>
              <a:buFont typeface="Arial" panose="020B0604020202020204" pitchFamily="34" charset="0"/>
              <a:buChar char="•"/>
            </a:pPr>
            <a:r>
              <a:rPr lang="en-US" sz="1100" dirty="0"/>
              <a:t>Unifying force</a:t>
            </a:r>
          </a:p>
          <a:p>
            <a:pPr marL="171450" indent="-171450">
              <a:lnSpc>
                <a:spcPts val="1540"/>
              </a:lnSpc>
              <a:buClr>
                <a:schemeClr val="bg1"/>
              </a:buClr>
              <a:buFont typeface="Arial" panose="020B0604020202020204" pitchFamily="34" charset="0"/>
              <a:buChar char="•"/>
            </a:pPr>
            <a:r>
              <a:rPr lang="en-US" sz="1100" dirty="0"/>
              <a:t>Together</a:t>
            </a:r>
          </a:p>
          <a:p>
            <a:pPr marL="171450" indent="-171450">
              <a:lnSpc>
                <a:spcPts val="1540"/>
              </a:lnSpc>
              <a:buClr>
                <a:schemeClr val="bg1"/>
              </a:buClr>
              <a:buFont typeface="Arial" panose="020B0604020202020204" pitchFamily="34" charset="0"/>
              <a:buChar char="•"/>
            </a:pPr>
            <a:r>
              <a:rPr lang="en-US" sz="1100" dirty="0"/>
              <a:t>Communications</a:t>
            </a:r>
          </a:p>
        </p:txBody>
      </p:sp>
      <p:sp>
        <p:nvSpPr>
          <p:cNvPr id="19" name="textruta 18">
            <a:extLst>
              <a:ext uri="{FF2B5EF4-FFF2-40B4-BE49-F238E27FC236}">
                <a16:creationId xmlns:a16="http://schemas.microsoft.com/office/drawing/2014/main" id="{4B3F1CA6-7CBA-88F9-40AE-2AFE1F927F63}"/>
              </a:ext>
            </a:extLst>
          </p:cNvPr>
          <p:cNvSpPr txBox="1"/>
          <p:nvPr/>
        </p:nvSpPr>
        <p:spPr>
          <a:xfrm>
            <a:off x="3092091" y="1724784"/>
            <a:ext cx="1646988" cy="1615827"/>
          </a:xfrm>
          <a:prstGeom prst="rect">
            <a:avLst/>
          </a:prstGeom>
          <a:noFill/>
        </p:spPr>
        <p:txBody>
          <a:bodyPr wrap="square" rtlCol="0">
            <a:spAutoFit/>
          </a:bodyPr>
          <a:lstStyle/>
          <a:p>
            <a:pPr marL="171450" indent="-171450">
              <a:buClr>
                <a:schemeClr val="bg1"/>
              </a:buClr>
              <a:buFont typeface="Arial" panose="020B0604020202020204" pitchFamily="34" charset="0"/>
              <a:buChar char="•"/>
            </a:pPr>
            <a:r>
              <a:rPr lang="en-US" sz="1100" dirty="0"/>
              <a:t>Dialogue</a:t>
            </a:r>
          </a:p>
          <a:p>
            <a:pPr marL="171450" indent="-171450">
              <a:buClr>
                <a:schemeClr val="bg1"/>
              </a:buClr>
              <a:buFont typeface="Arial" panose="020B0604020202020204" pitchFamily="34" charset="0"/>
              <a:buChar char="•"/>
            </a:pPr>
            <a:r>
              <a:rPr lang="en-US" sz="1100" dirty="0"/>
              <a:t>Collaborate</a:t>
            </a:r>
          </a:p>
          <a:p>
            <a:pPr marL="171450" indent="-171450">
              <a:buClr>
                <a:schemeClr val="bg1"/>
              </a:buClr>
              <a:buFont typeface="Arial" panose="020B0604020202020204" pitchFamily="34" charset="0"/>
              <a:buChar char="•"/>
            </a:pPr>
            <a:r>
              <a:rPr lang="en-US" sz="1100" dirty="0"/>
              <a:t>Inclusion</a:t>
            </a:r>
          </a:p>
          <a:p>
            <a:pPr marL="171450" indent="-171450">
              <a:buClr>
                <a:schemeClr val="bg1"/>
              </a:buClr>
              <a:buFont typeface="Arial" panose="020B0604020202020204" pitchFamily="34" charset="0"/>
              <a:buChar char="•"/>
            </a:pPr>
            <a:r>
              <a:rPr lang="en-US" sz="1100" dirty="0"/>
              <a:t>Network</a:t>
            </a:r>
          </a:p>
          <a:p>
            <a:pPr marL="171450" indent="-171450">
              <a:buClr>
                <a:schemeClr val="bg1"/>
              </a:buClr>
              <a:buFont typeface="Arial" panose="020B0604020202020204" pitchFamily="34" charset="0"/>
              <a:buChar char="•"/>
            </a:pPr>
            <a:r>
              <a:rPr lang="en-US" sz="1100" dirty="0"/>
              <a:t>Community</a:t>
            </a:r>
          </a:p>
          <a:p>
            <a:pPr marL="171450" indent="-171450">
              <a:buClr>
                <a:schemeClr val="bg1"/>
              </a:buClr>
              <a:buFont typeface="Arial" panose="020B0604020202020204" pitchFamily="34" charset="0"/>
              <a:buChar char="•"/>
            </a:pPr>
            <a:r>
              <a:rPr lang="en-US" sz="1100" dirty="0"/>
              <a:t>The county’s municipalities</a:t>
            </a:r>
          </a:p>
          <a:p>
            <a:pPr marL="171450" indent="-171450">
              <a:buClr>
                <a:schemeClr val="bg1"/>
              </a:buClr>
              <a:buFont typeface="Arial" panose="020B0604020202020204" pitchFamily="34" charset="0"/>
              <a:buChar char="•"/>
            </a:pPr>
            <a:r>
              <a:rPr lang="en-US" sz="1100" dirty="0" err="1"/>
              <a:t>Organisations</a:t>
            </a:r>
            <a:r>
              <a:rPr lang="en-US" sz="1100" dirty="0"/>
              <a:t>
and business</a:t>
            </a:r>
          </a:p>
        </p:txBody>
      </p:sp>
      <p:sp>
        <p:nvSpPr>
          <p:cNvPr id="20" name="textruta 19">
            <a:extLst>
              <a:ext uri="{FF2B5EF4-FFF2-40B4-BE49-F238E27FC236}">
                <a16:creationId xmlns:a16="http://schemas.microsoft.com/office/drawing/2014/main" id="{2996053B-3196-AC32-F6CF-D7B75A75D162}"/>
              </a:ext>
            </a:extLst>
          </p:cNvPr>
          <p:cNvSpPr txBox="1"/>
          <p:nvPr/>
        </p:nvSpPr>
        <p:spPr>
          <a:xfrm>
            <a:off x="4664711" y="1724784"/>
            <a:ext cx="1966868" cy="1954381"/>
          </a:xfrm>
          <a:prstGeom prst="rect">
            <a:avLst/>
          </a:prstGeom>
          <a:noFill/>
        </p:spPr>
        <p:txBody>
          <a:bodyPr wrap="square" rtlCol="0">
            <a:spAutoFit/>
          </a:bodyPr>
          <a:lstStyle/>
          <a:p>
            <a:pPr marL="171450" indent="-171450">
              <a:buClr>
                <a:schemeClr val="bg1"/>
              </a:buClr>
              <a:buFont typeface="Arial" panose="020B0604020202020204" pitchFamily="34" charset="0"/>
              <a:buChar char="•"/>
            </a:pPr>
            <a:r>
              <a:rPr lang="en-US" sz="1100" dirty="0"/>
              <a:t>Labor market</a:t>
            </a:r>
          </a:p>
          <a:p>
            <a:pPr marL="171450" indent="-171450">
              <a:buClr>
                <a:schemeClr val="bg1"/>
              </a:buClr>
              <a:buFont typeface="Arial" panose="020B0604020202020204" pitchFamily="34" charset="0"/>
              <a:buChar char="•"/>
            </a:pPr>
            <a:r>
              <a:rPr lang="en-US" sz="1100" dirty="0"/>
              <a:t>Sustainable development</a:t>
            </a:r>
          </a:p>
          <a:p>
            <a:pPr marL="171450" indent="-171450">
              <a:buClr>
                <a:schemeClr val="bg1"/>
              </a:buClr>
              <a:buFont typeface="Arial" panose="020B0604020202020204" pitchFamily="34" charset="0"/>
              <a:buChar char="•"/>
            </a:pPr>
            <a:r>
              <a:rPr lang="en-US" sz="1100" dirty="0"/>
              <a:t>Integration</a:t>
            </a:r>
          </a:p>
          <a:p>
            <a:pPr marL="171450" indent="-171450">
              <a:buClr>
                <a:schemeClr val="bg1"/>
              </a:buClr>
              <a:buFont typeface="Arial" panose="020B0604020202020204" pitchFamily="34" charset="0"/>
              <a:buChar char="•"/>
            </a:pPr>
            <a:r>
              <a:rPr lang="en-US" sz="1100" dirty="0"/>
              <a:t>Welfare</a:t>
            </a:r>
          </a:p>
          <a:p>
            <a:pPr marL="171450" indent="-171450">
              <a:buClr>
                <a:schemeClr val="bg1"/>
              </a:buClr>
              <a:buFont typeface="Arial" panose="020B0604020202020204" pitchFamily="34" charset="0"/>
              <a:buChar char="•"/>
            </a:pPr>
            <a:r>
              <a:rPr lang="en-US" sz="1100" dirty="0"/>
              <a:t>Accessibility</a:t>
            </a:r>
          </a:p>
          <a:p>
            <a:pPr marL="171450" indent="-171450">
              <a:buClr>
                <a:schemeClr val="bg1"/>
              </a:buClr>
              <a:buFont typeface="Arial" panose="020B0604020202020204" pitchFamily="34" charset="0"/>
              <a:buChar char="•"/>
            </a:pPr>
            <a:r>
              <a:rPr lang="en-US" sz="1100" dirty="0"/>
              <a:t>Culture</a:t>
            </a:r>
          </a:p>
          <a:p>
            <a:pPr marL="171450" indent="-171450">
              <a:buClr>
                <a:schemeClr val="bg1"/>
              </a:buClr>
              <a:buFont typeface="Arial" panose="020B0604020202020204" pitchFamily="34" charset="0"/>
              <a:buChar char="•"/>
            </a:pPr>
            <a:r>
              <a:rPr lang="en-US" sz="1100" dirty="0"/>
              <a:t>Associations</a:t>
            </a:r>
          </a:p>
          <a:p>
            <a:pPr marL="171450" indent="-171450">
              <a:buClr>
                <a:schemeClr val="bg1"/>
              </a:buClr>
              <a:buFont typeface="Arial" panose="020B0604020202020204" pitchFamily="34" charset="0"/>
              <a:buChar char="•"/>
            </a:pPr>
            <a:r>
              <a:rPr lang="en-US" sz="1100" dirty="0"/>
              <a:t>Growth</a:t>
            </a:r>
          </a:p>
          <a:p>
            <a:pPr marL="171450" indent="-171450">
              <a:buClr>
                <a:schemeClr val="bg1"/>
              </a:buClr>
              <a:buFont typeface="Arial" panose="020B0604020202020204" pitchFamily="34" charset="0"/>
              <a:buChar char="•"/>
            </a:pPr>
            <a:r>
              <a:rPr lang="en-US" sz="1100" dirty="0"/>
              <a:t>Experiences </a:t>
            </a:r>
          </a:p>
          <a:p>
            <a:pPr marL="171450" indent="-171450">
              <a:buClr>
                <a:schemeClr val="bg1"/>
              </a:buClr>
              <a:buFont typeface="Arial" panose="020B0604020202020204" pitchFamily="34" charset="0"/>
              <a:buChar char="•"/>
            </a:pPr>
            <a:r>
              <a:rPr lang="en-US" sz="1100" dirty="0"/>
              <a:t>Development opportunities</a:t>
            </a:r>
          </a:p>
          <a:p>
            <a:pPr marL="171450" indent="-171450">
              <a:buClr>
                <a:schemeClr val="bg1"/>
              </a:buClr>
              <a:buFont typeface="Arial" panose="020B0604020202020204" pitchFamily="34" charset="0"/>
              <a:buChar char="•"/>
            </a:pPr>
            <a:r>
              <a:rPr lang="en-US" sz="1100" dirty="0"/>
              <a:t>Education</a:t>
            </a:r>
          </a:p>
        </p:txBody>
      </p:sp>
      <p:sp>
        <p:nvSpPr>
          <p:cNvPr id="21" name="textruta 20">
            <a:extLst>
              <a:ext uri="{FF2B5EF4-FFF2-40B4-BE49-F238E27FC236}">
                <a16:creationId xmlns:a16="http://schemas.microsoft.com/office/drawing/2014/main" id="{617E6CAB-D964-66A9-86B6-8902598CF6AB}"/>
              </a:ext>
            </a:extLst>
          </p:cNvPr>
          <p:cNvSpPr txBox="1"/>
          <p:nvPr/>
        </p:nvSpPr>
        <p:spPr>
          <a:xfrm>
            <a:off x="6589276" y="1724784"/>
            <a:ext cx="1966868" cy="1277273"/>
          </a:xfrm>
          <a:prstGeom prst="rect">
            <a:avLst/>
          </a:prstGeom>
          <a:noFill/>
        </p:spPr>
        <p:txBody>
          <a:bodyPr wrap="square" rtlCol="0">
            <a:spAutoFit/>
          </a:bodyPr>
          <a:lstStyle/>
          <a:p>
            <a:pPr marL="171450" indent="-171450">
              <a:buClr>
                <a:schemeClr val="bg1"/>
              </a:buClr>
              <a:buFont typeface="Arial" panose="020B0604020202020204" pitchFamily="34" charset="0"/>
              <a:buChar char="•"/>
            </a:pPr>
            <a:r>
              <a:rPr lang="en-US" sz="1100" dirty="0"/>
              <a:t>Public health</a:t>
            </a:r>
          </a:p>
          <a:p>
            <a:pPr marL="171450" indent="-171450">
              <a:buClr>
                <a:schemeClr val="bg1"/>
              </a:buClr>
              <a:buFont typeface="Arial" panose="020B0604020202020204" pitchFamily="34" charset="0"/>
              <a:buChar char="•"/>
            </a:pPr>
            <a:r>
              <a:rPr lang="en-US" sz="1100" dirty="0"/>
              <a:t>Environment</a:t>
            </a:r>
          </a:p>
          <a:p>
            <a:pPr marL="171450" indent="-171450">
              <a:buClr>
                <a:schemeClr val="bg1"/>
              </a:buClr>
              <a:buFont typeface="Arial" panose="020B0604020202020204" pitchFamily="34" charset="0"/>
              <a:buChar char="•"/>
            </a:pPr>
            <a:r>
              <a:rPr lang="en-US" sz="1100" dirty="0"/>
              <a:t>Habitat</a:t>
            </a:r>
          </a:p>
          <a:p>
            <a:pPr marL="171450" indent="-171450">
              <a:buClr>
                <a:schemeClr val="bg1"/>
              </a:buClr>
              <a:buFont typeface="Arial" panose="020B0604020202020204" pitchFamily="34" charset="0"/>
              <a:buChar char="•"/>
            </a:pPr>
            <a:r>
              <a:rPr lang="en-US" sz="1100" dirty="0"/>
              <a:t>Healthcare</a:t>
            </a:r>
          </a:p>
          <a:p>
            <a:pPr marL="171450" indent="-171450">
              <a:buClr>
                <a:schemeClr val="bg1"/>
              </a:buClr>
              <a:buFont typeface="Arial" panose="020B0604020202020204" pitchFamily="34" charset="0"/>
              <a:buChar char="•"/>
            </a:pPr>
            <a:r>
              <a:rPr lang="en-US" sz="1100" dirty="0"/>
              <a:t>Work environment</a:t>
            </a:r>
          </a:p>
          <a:p>
            <a:pPr marL="171450" indent="-171450">
              <a:buClr>
                <a:schemeClr val="bg1"/>
              </a:buClr>
              <a:buFont typeface="Arial" panose="020B0604020202020204" pitchFamily="34" charset="0"/>
              <a:buChar char="•"/>
            </a:pPr>
            <a:r>
              <a:rPr lang="en-US" sz="1100" dirty="0"/>
              <a:t>Activity</a:t>
            </a:r>
          </a:p>
          <a:p>
            <a:pPr marL="171450" indent="-171450">
              <a:buClr>
                <a:schemeClr val="bg1"/>
              </a:buClr>
              <a:buFont typeface="Arial" panose="020B0604020202020204" pitchFamily="34" charset="0"/>
              <a:buChar char="•"/>
            </a:pPr>
            <a:r>
              <a:rPr lang="en-US" sz="1100" dirty="0"/>
              <a:t>Equal and gender equal</a:t>
            </a:r>
          </a:p>
        </p:txBody>
      </p:sp>
    </p:spTree>
    <p:extLst>
      <p:ext uri="{BB962C8B-B14F-4D97-AF65-F5344CB8AC3E}">
        <p14:creationId xmlns:p14="http://schemas.microsoft.com/office/powerpoint/2010/main" val="3969843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AD98637B-FF70-97E2-D98A-4E43832D62AA}"/>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621" b="15621"/>
          <a:stretch>
            <a:fillRect/>
          </a:stretch>
        </p:blipFill>
        <p:spPr/>
      </p:pic>
    </p:spTree>
    <p:extLst>
      <p:ext uri="{BB962C8B-B14F-4D97-AF65-F5344CB8AC3E}">
        <p14:creationId xmlns:p14="http://schemas.microsoft.com/office/powerpoint/2010/main" val="3823587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FAD4F-798E-9722-43C8-EBDCF8EF8339}"/>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F50CB131-E601-983D-8BE8-E6592D53D6D4}"/>
              </a:ext>
            </a:extLst>
          </p:cNvPr>
          <p:cNvSpPr>
            <a:spLocks noGrp="1"/>
          </p:cNvSpPr>
          <p:nvPr>
            <p:ph type="title" idx="4294967295"/>
          </p:nvPr>
        </p:nvSpPr>
        <p:spPr>
          <a:xfrm>
            <a:off x="760413" y="574675"/>
            <a:ext cx="5389562"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
                <a:srgbClr val="0050A0"/>
              </a:buClr>
              <a:buSzTx/>
              <a:buFont typeface="Arial" panose="020B0604020202020204" pitchFamily="34" charset="0"/>
              <a:buNone/>
              <a:tabLst/>
              <a:defRPr/>
            </a:pP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Region </a:t>
            </a:r>
            <a:r>
              <a:rPr kumimoji="0" lang="en-US" sz="3000" b="0" i="0" u="none" strike="noStrike" cap="none" normalizeH="0" baseline="0" noProof="0" dirty="0" err="1">
                <a:ln>
                  <a:noFill/>
                </a:ln>
                <a:solidFill>
                  <a:srgbClr val="0050A0"/>
                </a:solidFill>
                <a:effectLst/>
                <a:uLnTx/>
                <a:uFillTx/>
                <a:latin typeface="+mj-lt"/>
                <a:ea typeface="+mn-ea"/>
                <a:cs typeface="Arial" panose="020B0604020202020204" pitchFamily="34" charset="0"/>
              </a:rPr>
              <a:t>Västerbotten's</a:t>
            </a:r>
            <a:r>
              <a:rPr kumimoji="0" lang="en-US" sz="3000" b="0" i="0" u="none" strike="noStrike" cap="none" normalizeH="0" baseline="0" noProof="0" dirty="0">
                <a:ln>
                  <a:noFill/>
                </a:ln>
                <a:solidFill>
                  <a:srgbClr val="0050A0"/>
                </a:solidFill>
                <a:effectLst/>
                <a:uLnTx/>
                <a:uFillTx/>
                <a:latin typeface="+mj-lt"/>
                <a:ea typeface="+mn-ea"/>
                <a:cs typeface="Arial" panose="020B0604020202020204" pitchFamily="34" charset="0"/>
              </a:rPr>
              <a:t> goals</a:t>
            </a:r>
          </a:p>
        </p:txBody>
      </p:sp>
      <p:sp>
        <p:nvSpPr>
          <p:cNvPr id="5" name="Platshållare för text 4">
            <a:extLst>
              <a:ext uri="{FF2B5EF4-FFF2-40B4-BE49-F238E27FC236}">
                <a16:creationId xmlns:a16="http://schemas.microsoft.com/office/drawing/2014/main" id="{37C22594-D1A0-BF02-71EC-0E8AD460273D}"/>
              </a:ext>
            </a:extLst>
          </p:cNvPr>
          <p:cNvSpPr>
            <a:spLocks noGrp="1"/>
          </p:cNvSpPr>
          <p:nvPr>
            <p:ph type="body" sz="quarter" idx="11"/>
          </p:nvPr>
        </p:nvSpPr>
        <p:spPr>
          <a:xfrm>
            <a:off x="755651" y="1336769"/>
            <a:ext cx="5609980" cy="2603134"/>
          </a:xfrm>
        </p:spPr>
        <p:txBody>
          <a:bodyPr/>
          <a:lstStyle/>
          <a:p>
            <a:pPr marL="342900" indent="-342900">
              <a:spcAft>
                <a:spcPts val="0"/>
              </a:spcAft>
              <a:buFont typeface="Arial" panose="020B0604020202020204" pitchFamily="34" charset="0"/>
              <a:buChar char="•"/>
            </a:pPr>
            <a:r>
              <a:rPr lang="en-US" sz="1950" dirty="0"/>
              <a:t>Safe conditions for growing up</a:t>
            </a:r>
          </a:p>
          <a:p>
            <a:pPr marL="342900" indent="-342900">
              <a:spcAft>
                <a:spcPts val="0"/>
              </a:spcAft>
              <a:buFont typeface="Arial" panose="020B0604020202020204" pitchFamily="34" charset="0"/>
              <a:buChar char="•"/>
            </a:pPr>
            <a:r>
              <a:rPr lang="en-US" sz="1950" dirty="0"/>
              <a:t>Good living conditions</a:t>
            </a:r>
          </a:p>
          <a:p>
            <a:pPr marL="342900" indent="-342900">
              <a:spcAft>
                <a:spcPts val="0"/>
              </a:spcAft>
              <a:buFont typeface="Arial" panose="020B0604020202020204" pitchFamily="34" charset="0"/>
              <a:buChar char="•"/>
            </a:pPr>
            <a:r>
              <a:rPr lang="en-US" sz="1950" dirty="0"/>
              <a:t>An attractive and sustainable </a:t>
            </a:r>
            <a:r>
              <a:rPr lang="en-US" sz="1950" dirty="0" err="1"/>
              <a:t>Västerbotten</a:t>
            </a:r>
            <a:endParaRPr lang="en-US" sz="1950" dirty="0"/>
          </a:p>
          <a:p>
            <a:pPr marL="342900" indent="-342900">
              <a:spcAft>
                <a:spcPts val="0"/>
              </a:spcAft>
              <a:buFont typeface="Arial" panose="020B0604020202020204" pitchFamily="34" charset="0"/>
              <a:buChar char="•"/>
            </a:pPr>
            <a:r>
              <a:rPr lang="en-US" sz="1950" dirty="0"/>
              <a:t>Accessible care with good quality and continuity</a:t>
            </a:r>
          </a:p>
          <a:p>
            <a:pPr marL="342900" indent="-342900">
              <a:spcAft>
                <a:spcPts val="0"/>
              </a:spcAft>
              <a:buFont typeface="Arial" panose="020B0604020202020204" pitchFamily="34" charset="0"/>
              <a:buChar char="•"/>
            </a:pPr>
            <a:r>
              <a:rPr lang="en-US" sz="1950" dirty="0"/>
              <a:t>Good workplaces and attractive employers</a:t>
            </a:r>
          </a:p>
          <a:p>
            <a:pPr marL="342900" indent="-342900">
              <a:spcAft>
                <a:spcPts val="0"/>
              </a:spcAft>
              <a:buFont typeface="Arial" panose="020B0604020202020204" pitchFamily="34" charset="0"/>
              <a:buChar char="•"/>
            </a:pPr>
            <a:r>
              <a:rPr lang="en-US" sz="1950" dirty="0"/>
              <a:t>A sustainable region for environment and climate</a:t>
            </a:r>
          </a:p>
          <a:p>
            <a:pPr marL="342900" indent="-342900">
              <a:spcAft>
                <a:spcPts val="0"/>
              </a:spcAft>
              <a:buFont typeface="Arial" panose="020B0604020202020204" pitchFamily="34" charset="0"/>
              <a:buChar char="•"/>
            </a:pPr>
            <a:r>
              <a:rPr lang="en-US" sz="1950" dirty="0"/>
              <a:t>Strengthened research, education and innovation.</a:t>
            </a:r>
          </a:p>
        </p:txBody>
      </p:sp>
      <p:pic>
        <p:nvPicPr>
          <p:cNvPr id="10" name="Bildobjekt 9">
            <a:extLst>
              <a:ext uri="{FF2B5EF4-FFF2-40B4-BE49-F238E27FC236}">
                <a16:creationId xmlns:a16="http://schemas.microsoft.com/office/drawing/2014/main" id="{68097A7D-8721-2E60-15F6-32E75D1D5E4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25566" r="27605"/>
          <a:stretch>
            <a:fillRect/>
          </a:stretch>
        </p:blipFill>
        <p:spPr>
          <a:xfrm>
            <a:off x="6541474" y="0"/>
            <a:ext cx="2620107" cy="4195763"/>
          </a:xfrm>
          <a:prstGeom prst="rect">
            <a:avLst/>
          </a:prstGeom>
        </p:spPr>
      </p:pic>
    </p:spTree>
    <p:extLst>
      <p:ext uri="{BB962C8B-B14F-4D97-AF65-F5344CB8AC3E}">
        <p14:creationId xmlns:p14="http://schemas.microsoft.com/office/powerpoint/2010/main" val="4058481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6FF7F144-AFD5-B242-A2C8-A3C6E5F290E2}"/>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prstGeom prst="rect">
            <a:avLst/>
          </a:prstGeom>
        </p:spPr>
      </p:pic>
      <p:sp>
        <p:nvSpPr>
          <p:cNvPr id="8" name="Rektangel 7">
            <a:extLst>
              <a:ext uri="{FF2B5EF4-FFF2-40B4-BE49-F238E27FC236}">
                <a16:creationId xmlns:a16="http://schemas.microsoft.com/office/drawing/2014/main" id="{1648AD1B-9C48-3949-0759-A0A25661453A}"/>
              </a:ext>
              <a:ext uri="{C183D7F6-B498-43B3-948B-1728B52AA6E4}">
                <adec:decorative xmlns:adec="http://schemas.microsoft.com/office/drawing/2017/decorative" val="1"/>
              </a:ext>
            </a:extLst>
          </p:cNvPr>
          <p:cNvSpPr/>
          <p:nvPr/>
        </p:nvSpPr>
        <p:spPr>
          <a:xfrm>
            <a:off x="-1" y="1411551"/>
            <a:ext cx="5237825" cy="2528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ubrik 1">
            <a:extLst>
              <a:ext uri="{FF2B5EF4-FFF2-40B4-BE49-F238E27FC236}">
                <a16:creationId xmlns:a16="http://schemas.microsoft.com/office/drawing/2014/main" id="{4BCD72A2-3CF6-3A4B-B8B7-B26E1E2CAB23}"/>
              </a:ext>
            </a:extLst>
          </p:cNvPr>
          <p:cNvSpPr>
            <a:spLocks noGrp="1"/>
          </p:cNvSpPr>
          <p:nvPr>
            <p:ph type="ctrTitle"/>
          </p:nvPr>
        </p:nvSpPr>
        <p:spPr>
          <a:xfrm>
            <a:off x="161363" y="1613420"/>
            <a:ext cx="5076461" cy="2022660"/>
          </a:xfrm>
          <a:noFill/>
        </p:spPr>
        <p:txBody>
          <a:bodyPr>
            <a:noAutofit/>
          </a:bodyPr>
          <a:lstStyle/>
          <a:p>
            <a:r>
              <a:rPr lang="en-US" dirty="0"/>
              <a:t>Health, care
and development.</a:t>
            </a:r>
            <a:br>
              <a:rPr lang="en-US" dirty="0"/>
            </a:br>
            <a:r>
              <a:rPr lang="en-US" dirty="0"/>
              <a:t>Sustainable together.</a:t>
            </a:r>
          </a:p>
        </p:txBody>
      </p:sp>
    </p:spTree>
    <p:extLst>
      <p:ext uri="{BB962C8B-B14F-4D97-AF65-F5344CB8AC3E}">
        <p14:creationId xmlns:p14="http://schemas.microsoft.com/office/powerpoint/2010/main" val="3851901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100C53-1316-4E6F-3550-A4EC4F03AC18}"/>
              </a:ext>
            </a:extLst>
          </p:cNvPr>
          <p:cNvSpPr>
            <a:spLocks noGrp="1"/>
          </p:cNvSpPr>
          <p:nvPr>
            <p:ph type="title" idx="4294967295"/>
          </p:nvPr>
        </p:nvSpPr>
        <p:spPr>
          <a:xfrm>
            <a:off x="755650" y="555526"/>
            <a:ext cx="3528318" cy="667240"/>
          </a:xfrm>
        </p:spPr>
        <p:txBody>
          <a:bodyPr/>
          <a:lstStyle/>
          <a:p>
            <a:pPr algn="l"/>
            <a:r>
              <a:rPr lang="en-US" sz="3000" dirty="0" err="1"/>
              <a:t>Västerbotten</a:t>
            </a:r>
            <a:r>
              <a:rPr lang="en-US" sz="3000" dirty="0"/>
              <a:t> County</a:t>
            </a:r>
          </a:p>
        </p:txBody>
      </p:sp>
      <p:sp>
        <p:nvSpPr>
          <p:cNvPr id="5" name="Platshållare för text 4">
            <a:extLst>
              <a:ext uri="{FF2B5EF4-FFF2-40B4-BE49-F238E27FC236}">
                <a16:creationId xmlns:a16="http://schemas.microsoft.com/office/drawing/2014/main" id="{E38EBE51-840D-D34B-88ED-CCC041E4060D}"/>
              </a:ext>
            </a:extLst>
          </p:cNvPr>
          <p:cNvSpPr>
            <a:spLocks noGrp="1"/>
          </p:cNvSpPr>
          <p:nvPr>
            <p:ph type="body" sz="quarter" idx="11"/>
          </p:nvPr>
        </p:nvSpPr>
        <p:spPr>
          <a:xfrm>
            <a:off x="755650" y="1336768"/>
            <a:ext cx="3747383" cy="2675142"/>
          </a:xfrm>
        </p:spPr>
        <p:txBody>
          <a:bodyPr/>
          <a:lstStyle/>
          <a:p>
            <a:pPr marL="285750" indent="-285750">
              <a:spcBef>
                <a:spcPts val="0"/>
              </a:spcBef>
              <a:spcAft>
                <a:spcPts val="480"/>
              </a:spcAft>
              <a:buFont typeface="Arial" panose="020B0604020202020204" pitchFamily="34" charset="0"/>
              <a:buChar char="•"/>
            </a:pPr>
            <a:r>
              <a:rPr lang="en-US" dirty="0"/>
              <a:t>Land area: 54 665 km</a:t>
            </a:r>
            <a:r>
              <a:rPr lang="en-US" baseline="30000" dirty="0"/>
              <a:t>2</a:t>
            </a:r>
            <a:r>
              <a:rPr lang="en-US" dirty="0"/>
              <a:t>,</a:t>
            </a:r>
            <a:r>
              <a:rPr lang="en-US" baseline="30000" dirty="0"/>
              <a:t> </a:t>
            </a:r>
            <a:r>
              <a:rPr lang="en-US" dirty="0"/>
              <a:t> one-eight of Sweden and the second largest county by area</a:t>
            </a:r>
          </a:p>
          <a:p>
            <a:pPr marL="285750" indent="-285750">
              <a:spcBef>
                <a:spcPts val="0"/>
              </a:spcBef>
              <a:spcAft>
                <a:spcPts val="480"/>
              </a:spcAft>
              <a:buFont typeface="Arial" panose="020B0604020202020204" pitchFamily="34" charset="0"/>
              <a:buChar char="•"/>
            </a:pPr>
            <a:r>
              <a:rPr lang="en-US" dirty="0"/>
              <a:t>Population 2024: </a:t>
            </a:r>
            <a:br>
              <a:rPr lang="en-US" dirty="0"/>
            </a:br>
            <a:r>
              <a:rPr lang="en-US" dirty="0"/>
              <a:t>281,404 people</a:t>
            </a:r>
          </a:p>
          <a:p>
            <a:pPr marL="285750" indent="-285750">
              <a:spcBef>
                <a:spcPts val="0"/>
              </a:spcBef>
              <a:spcAft>
                <a:spcPts val="480"/>
              </a:spcAft>
              <a:buFont typeface="Arial" panose="020B0604020202020204" pitchFamily="34" charset="0"/>
              <a:buChar char="•"/>
            </a:pPr>
            <a:r>
              <a:rPr lang="en-US" dirty="0"/>
              <a:t>2.65 % of Swedes live in </a:t>
            </a:r>
            <a:r>
              <a:rPr lang="en-US" dirty="0" err="1"/>
              <a:t>Västerbotten</a:t>
            </a:r>
            <a:endParaRPr lang="en-US" dirty="0"/>
          </a:p>
          <a:p>
            <a:r>
              <a:rPr lang="en-US" sz="1000" dirty="0"/>
              <a:t>Source: Statistics Sweden</a:t>
            </a:r>
          </a:p>
          <a:p>
            <a:endParaRPr lang="sv-SE" dirty="0"/>
          </a:p>
        </p:txBody>
      </p:sp>
      <p:pic>
        <p:nvPicPr>
          <p:cNvPr id="24" name="Picture 34" descr="Europa-karta med Västerbottens län utmärkt.">
            <a:extLst>
              <a:ext uri="{FF2B5EF4-FFF2-40B4-BE49-F238E27FC236}">
                <a16:creationId xmlns:a16="http://schemas.microsoft.com/office/drawing/2014/main" id="{519E2FC6-7386-B6C6-00AC-CD3B7B141E9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a:xfrm>
            <a:off x="7194284" y="573882"/>
            <a:ext cx="1266148" cy="1493812"/>
          </a:xfrm>
          <a:prstGeom prst="rect">
            <a:avLst/>
          </a:prstGeom>
          <a:extLst>
            <a:ext uri="{AF507438-7753-43e0-B8FC-AC1667EBCBE1}">
              <a14:hiddenEffects xmlns:a14="http://schemas.microsoft.com/office/drawing/2010/main" xmlns="">
                <a:effectLst>
                  <a:outerShdw blurRad="63500" dist="38098" dir="8700006" algn="ctr" rotWithShape="0">
                    <a:schemeClr val="bg2">
                      <a:alpha val="74998"/>
                    </a:schemeClr>
                  </a:outerShdw>
                </a:effectLst>
              </a14:hiddenEffects>
            </a:ext>
          </a:extLst>
        </p:spPr>
      </p:pic>
      <p:pic>
        <p:nvPicPr>
          <p:cNvPr id="25" name="Bildobjekt 24" descr="Map of Västerbotten County, showing, among other places, the urban areas of Skellefteå, Lycksele and Umeå.">
            <a:extLst>
              <a:ext uri="{FF2B5EF4-FFF2-40B4-BE49-F238E27FC236}">
                <a16:creationId xmlns:a16="http://schemas.microsoft.com/office/drawing/2014/main" id="{6D35DBDF-ED2F-8659-5A89-D97A6783524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55976" y="520978"/>
            <a:ext cx="3973013" cy="3490932"/>
          </a:xfrm>
          <a:prstGeom prst="rect">
            <a:avLst/>
          </a:prstGeom>
        </p:spPr>
      </p:pic>
    </p:spTree>
    <p:extLst>
      <p:ext uri="{BB962C8B-B14F-4D97-AF65-F5344CB8AC3E}">
        <p14:creationId xmlns:p14="http://schemas.microsoft.com/office/powerpoint/2010/main" val="2685513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F845653-D21E-A630-DBFD-74B2DDF873DE}"/>
              </a:ext>
            </a:extLst>
          </p:cNvPr>
          <p:cNvSpPr>
            <a:spLocks noGrp="1"/>
          </p:cNvSpPr>
          <p:nvPr>
            <p:ph type="title" idx="4294967295"/>
          </p:nvPr>
        </p:nvSpPr>
        <p:spPr>
          <a:xfrm>
            <a:off x="755651" y="411510"/>
            <a:ext cx="4417213" cy="814146"/>
          </a:xfrm>
        </p:spPr>
        <p:txBody>
          <a:bodyPr/>
          <a:lstStyle/>
          <a:p>
            <a:pPr algn="l"/>
            <a:r>
              <a:rPr lang="en-US" sz="3000" dirty="0"/>
              <a:t>The region's main mission</a:t>
            </a:r>
          </a:p>
        </p:txBody>
      </p:sp>
      <p:sp>
        <p:nvSpPr>
          <p:cNvPr id="3" name="Platshållare för text 2">
            <a:extLst>
              <a:ext uri="{FF2B5EF4-FFF2-40B4-BE49-F238E27FC236}">
                <a16:creationId xmlns:a16="http://schemas.microsoft.com/office/drawing/2014/main" id="{37A8A879-F985-0E59-E499-53102654D701}"/>
              </a:ext>
            </a:extLst>
          </p:cNvPr>
          <p:cNvSpPr>
            <a:spLocks noGrp="1"/>
          </p:cNvSpPr>
          <p:nvPr>
            <p:ph type="body" sz="quarter" idx="11"/>
          </p:nvPr>
        </p:nvSpPr>
        <p:spPr>
          <a:xfrm>
            <a:off x="755650" y="1336769"/>
            <a:ext cx="4505775" cy="2603134"/>
          </a:xfrm>
        </p:spPr>
        <p:txBody>
          <a:bodyPr/>
          <a:lstStyle/>
          <a:p>
            <a:pPr marL="342900" indent="-342900">
              <a:spcAft>
                <a:spcPts val="0"/>
              </a:spcAft>
              <a:buFont typeface="Arial" panose="020B0604020202020204" pitchFamily="34" charset="0"/>
              <a:buChar char="•"/>
            </a:pPr>
            <a:r>
              <a:rPr lang="en-US" dirty="0">
                <a:latin typeface="Calibri" charset="0"/>
                <a:cs typeface="Arial" charset="0"/>
              </a:rPr>
              <a:t>Healthcare and dental care</a:t>
            </a:r>
          </a:p>
          <a:p>
            <a:pPr marL="342900" indent="-342900">
              <a:spcAft>
                <a:spcPts val="0"/>
              </a:spcAft>
              <a:buFont typeface="Arial" panose="020B0604020202020204" pitchFamily="34" charset="0"/>
              <a:buChar char="•"/>
            </a:pPr>
            <a:r>
              <a:rPr lang="en-US" dirty="0"/>
              <a:t>Public health and social welfare</a:t>
            </a:r>
          </a:p>
          <a:p>
            <a:pPr marL="342900" indent="-342900">
              <a:spcAft>
                <a:spcPts val="0"/>
              </a:spcAft>
              <a:buFont typeface="Arial" panose="020B0604020202020204" pitchFamily="34" charset="0"/>
              <a:buChar char="•"/>
            </a:pPr>
            <a:r>
              <a:rPr lang="en-US" dirty="0"/>
              <a:t>Public transport</a:t>
            </a:r>
          </a:p>
          <a:p>
            <a:pPr marL="342900" indent="-342900">
              <a:spcAft>
                <a:spcPts val="0"/>
              </a:spcAft>
              <a:buFont typeface="Arial" panose="020B0604020202020204" pitchFamily="34" charset="0"/>
              <a:buChar char="•"/>
            </a:pPr>
            <a:r>
              <a:rPr lang="en-US" dirty="0"/>
              <a:t>Regional development and culture</a:t>
            </a:r>
          </a:p>
          <a:p>
            <a:pPr marL="342900" indent="-342900">
              <a:spcAft>
                <a:spcPts val="0"/>
              </a:spcAft>
              <a:buFont typeface="Arial" panose="020B0604020202020204" pitchFamily="34" charset="0"/>
              <a:buChar char="•"/>
            </a:pPr>
            <a:r>
              <a:rPr lang="en-US" dirty="0"/>
              <a:t>Research, innovation and education</a:t>
            </a:r>
          </a:p>
          <a:p>
            <a:pPr marL="342900" indent="-342900">
              <a:spcAft>
                <a:spcPts val="0"/>
              </a:spcAft>
              <a:buFont typeface="Arial" panose="020B0604020202020204" pitchFamily="34" charset="0"/>
              <a:buChar char="•"/>
            </a:pPr>
            <a:r>
              <a:rPr lang="en-US" dirty="0"/>
              <a:t>Engagement in the county's interests nationally and internationally.</a:t>
            </a:r>
          </a:p>
          <a:p>
            <a:pPr marL="342900" indent="-342900">
              <a:spcAft>
                <a:spcPts val="0"/>
              </a:spcAft>
              <a:buFont typeface="Arial" panose="020B0604020202020204" pitchFamily="34" charset="0"/>
              <a:buChar char="•"/>
            </a:pPr>
            <a:endParaRPr lang="sv-SE" dirty="0"/>
          </a:p>
        </p:txBody>
      </p:sp>
      <p:pic>
        <p:nvPicPr>
          <p:cNvPr id="7" name="Bildobjekt 6">
            <a:extLst>
              <a:ext uri="{FF2B5EF4-FFF2-40B4-BE49-F238E27FC236}">
                <a16:creationId xmlns:a16="http://schemas.microsoft.com/office/drawing/2014/main" id="{EBAFD7EC-D6D1-78CA-024C-493092E8D72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5479" r="26217"/>
          <a:stretch>
            <a:fillRect/>
          </a:stretch>
        </p:blipFill>
        <p:spPr>
          <a:xfrm>
            <a:off x="5477607" y="0"/>
            <a:ext cx="3666393" cy="4189071"/>
          </a:xfrm>
          <a:prstGeom prst="rect">
            <a:avLst/>
          </a:prstGeom>
        </p:spPr>
      </p:pic>
    </p:spTree>
    <p:extLst>
      <p:ext uri="{BB962C8B-B14F-4D97-AF65-F5344CB8AC3E}">
        <p14:creationId xmlns:p14="http://schemas.microsoft.com/office/powerpoint/2010/main" val="4104813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1C1ED7-ABB3-2533-886D-CDD9AF3752F7}"/>
              </a:ext>
            </a:extLst>
          </p:cNvPr>
          <p:cNvSpPr>
            <a:spLocks noGrp="1"/>
          </p:cNvSpPr>
          <p:nvPr>
            <p:ph type="title" idx="4294967295"/>
          </p:nvPr>
        </p:nvSpPr>
        <p:spPr>
          <a:xfrm>
            <a:off x="4859337" y="483518"/>
            <a:ext cx="3831901" cy="504403"/>
          </a:xfrm>
        </p:spPr>
        <p:txBody>
          <a:bodyPr/>
          <a:lstStyle/>
          <a:p>
            <a:pPr algn="l"/>
            <a:r>
              <a:rPr lang="en-US" sz="3000" dirty="0"/>
              <a:t>Regional development</a:t>
            </a:r>
          </a:p>
        </p:txBody>
      </p:sp>
      <p:pic>
        <p:nvPicPr>
          <p:cNvPr id="7" name="Platshållare för bild 6">
            <a:extLst>
              <a:ext uri="{FF2B5EF4-FFF2-40B4-BE49-F238E27FC236}">
                <a16:creationId xmlns:a16="http://schemas.microsoft.com/office/drawing/2014/main" id="{FCCA306B-25AC-484E-AA48-B27BD1ABCF0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cstate="hqprint">
            <a:extLst>
              <a:ext uri="{28A0092B-C50C-407E-A947-70E740481C1C}">
                <a14:useLocalDpi xmlns:a14="http://schemas.microsoft.com/office/drawing/2010/main"/>
              </a:ext>
            </a:extLst>
          </a:blip>
          <a:srcRect l="337" r="-800"/>
          <a:stretch/>
        </p:blipFill>
        <p:spPr>
          <a:xfrm>
            <a:off x="908" y="-20539"/>
            <a:ext cx="4557486" cy="4216301"/>
          </a:xfrm>
          <a:prstGeom prst="rect">
            <a:avLst/>
          </a:prstGeom>
        </p:spPr>
      </p:pic>
      <p:sp>
        <p:nvSpPr>
          <p:cNvPr id="11" name="Platshållare för text 10">
            <a:extLst>
              <a:ext uri="{FF2B5EF4-FFF2-40B4-BE49-F238E27FC236}">
                <a16:creationId xmlns:a16="http://schemas.microsoft.com/office/drawing/2014/main" id="{91119E0C-F65D-694B-9422-A0856F594D6B}"/>
              </a:ext>
            </a:extLst>
          </p:cNvPr>
          <p:cNvSpPr>
            <a:spLocks noGrp="1"/>
          </p:cNvSpPr>
          <p:nvPr>
            <p:ph type="body" sz="quarter" idx="11"/>
          </p:nvPr>
        </p:nvSpPr>
        <p:spPr>
          <a:xfrm>
            <a:off x="4859338" y="1131589"/>
            <a:ext cx="3757124" cy="2880321"/>
          </a:xfrm>
        </p:spPr>
        <p:txBody>
          <a:bodyPr>
            <a:noAutofit/>
          </a:bodyPr>
          <a:lstStyle/>
          <a:p>
            <a:pPr marL="285750" indent="-285750">
              <a:spcBef>
                <a:spcPts val="480"/>
              </a:spcBef>
              <a:spcAft>
                <a:spcPts val="0"/>
              </a:spcAft>
              <a:buFont typeface="Arial"/>
              <a:buChar char="•"/>
            </a:pPr>
            <a:r>
              <a:rPr lang="en-US" dirty="0"/>
              <a:t>Business and innovation</a:t>
            </a:r>
          </a:p>
          <a:p>
            <a:pPr marL="285750" indent="-285750">
              <a:spcBef>
                <a:spcPts val="480"/>
              </a:spcBef>
              <a:spcAft>
                <a:spcPts val="0"/>
              </a:spcAft>
              <a:buFont typeface="Arial"/>
              <a:buChar char="•"/>
            </a:pPr>
            <a:r>
              <a:rPr lang="en-US" dirty="0"/>
              <a:t>Infrastructure</a:t>
            </a:r>
          </a:p>
          <a:p>
            <a:pPr marL="285750" indent="-285750">
              <a:spcBef>
                <a:spcPts val="480"/>
              </a:spcBef>
              <a:spcAft>
                <a:spcPts val="0"/>
              </a:spcAft>
              <a:buFont typeface="Arial"/>
              <a:buChar char="•"/>
            </a:pPr>
            <a:r>
              <a:rPr lang="en-US" dirty="0"/>
              <a:t>Culture</a:t>
            </a:r>
          </a:p>
          <a:p>
            <a:pPr marL="285750" indent="-285750">
              <a:spcBef>
                <a:spcPts val="480"/>
              </a:spcBef>
              <a:spcAft>
                <a:spcPts val="0"/>
              </a:spcAft>
              <a:buFont typeface="Arial"/>
              <a:buChar char="•"/>
            </a:pPr>
            <a:r>
              <a:rPr lang="en-US" dirty="0"/>
              <a:t>Tourism</a:t>
            </a:r>
          </a:p>
          <a:p>
            <a:pPr marL="285750" indent="-285750">
              <a:spcBef>
                <a:spcPts val="480"/>
              </a:spcBef>
              <a:spcAft>
                <a:spcPts val="0"/>
              </a:spcAft>
              <a:buFont typeface="Arial"/>
              <a:buChar char="•"/>
            </a:pPr>
            <a:r>
              <a:rPr lang="en-US" dirty="0"/>
              <a:t>Education and skills provision</a:t>
            </a:r>
          </a:p>
          <a:p>
            <a:pPr marL="285750" indent="-285750">
              <a:spcBef>
                <a:spcPts val="480"/>
              </a:spcBef>
              <a:spcAft>
                <a:spcPts val="0"/>
              </a:spcAft>
              <a:buFont typeface="Arial"/>
              <a:buChar char="•"/>
            </a:pPr>
            <a:r>
              <a:rPr lang="en-US" dirty="0"/>
              <a:t>IT and </a:t>
            </a:r>
            <a:r>
              <a:rPr lang="en-US" dirty="0" err="1"/>
              <a:t>digitalisation</a:t>
            </a:r>
            <a:endParaRPr lang="en-US" dirty="0"/>
          </a:p>
          <a:p>
            <a:pPr marL="285750" indent="-285750">
              <a:spcBef>
                <a:spcPts val="480"/>
              </a:spcBef>
              <a:spcAft>
                <a:spcPts val="0"/>
              </a:spcAft>
              <a:buFont typeface="Arial"/>
              <a:buChar char="•"/>
            </a:pPr>
            <a:r>
              <a:rPr lang="en-US" dirty="0"/>
              <a:t>Environment, energy and more.</a:t>
            </a:r>
          </a:p>
          <a:p>
            <a:endParaRPr lang="sv-SE" dirty="0"/>
          </a:p>
        </p:txBody>
      </p:sp>
    </p:spTree>
    <p:extLst>
      <p:ext uri="{BB962C8B-B14F-4D97-AF65-F5344CB8AC3E}">
        <p14:creationId xmlns:p14="http://schemas.microsoft.com/office/powerpoint/2010/main" val="276693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F49103-799F-5286-1EAE-E418928CA138}"/>
              </a:ext>
            </a:extLst>
          </p:cNvPr>
          <p:cNvSpPr>
            <a:spLocks noGrp="1"/>
          </p:cNvSpPr>
          <p:nvPr>
            <p:ph type="title" idx="4294967295"/>
          </p:nvPr>
        </p:nvSpPr>
        <p:spPr>
          <a:xfrm>
            <a:off x="755650" y="555526"/>
            <a:ext cx="3285442" cy="672797"/>
          </a:xfrm>
        </p:spPr>
        <p:txBody>
          <a:bodyPr/>
          <a:lstStyle/>
          <a:p>
            <a:pPr algn="l"/>
            <a:r>
              <a:rPr lang="en-US" sz="3000" dirty="0"/>
              <a:t>Regional</a:t>
            </a:r>
            <a:r>
              <a:rPr lang="en-US" sz="3000" baseline="0" dirty="0"/>
              <a:t> growth</a:t>
            </a:r>
          </a:p>
        </p:txBody>
      </p:sp>
      <p:sp>
        <p:nvSpPr>
          <p:cNvPr id="7" name="Platshållare för text 6">
            <a:extLst>
              <a:ext uri="{FF2B5EF4-FFF2-40B4-BE49-F238E27FC236}">
                <a16:creationId xmlns:a16="http://schemas.microsoft.com/office/drawing/2014/main" id="{5290E7C5-FE22-F54C-B270-FCDA3D725793}"/>
              </a:ext>
            </a:extLst>
          </p:cNvPr>
          <p:cNvSpPr>
            <a:spLocks noGrp="1"/>
          </p:cNvSpPr>
          <p:nvPr>
            <p:ph type="body" sz="quarter" idx="11"/>
          </p:nvPr>
        </p:nvSpPr>
        <p:spPr>
          <a:xfrm>
            <a:off x="755651" y="1336769"/>
            <a:ext cx="3456310" cy="2603134"/>
          </a:xfrm>
        </p:spPr>
        <p:txBody>
          <a:bodyPr/>
          <a:lstStyle/>
          <a:p>
            <a:r>
              <a:rPr lang="en-US" dirty="0"/>
              <a:t>We prepare and decide on the use of state funds for regional growth. </a:t>
            </a:r>
          </a:p>
          <a:p>
            <a:r>
              <a:rPr lang="en-US" dirty="0"/>
              <a:t>In this work, we ensure that appropriations for regional growth are distributed equally, to contribute to social sustainability.</a:t>
            </a:r>
          </a:p>
          <a:p>
            <a:endParaRPr lang="sv-SE" sz="1800" dirty="0"/>
          </a:p>
        </p:txBody>
      </p:sp>
      <p:pic>
        <p:nvPicPr>
          <p:cNvPr id="5" name="Bildobjekt 4">
            <a:extLst>
              <a:ext uri="{FF2B5EF4-FFF2-40B4-BE49-F238E27FC236}">
                <a16:creationId xmlns:a16="http://schemas.microsoft.com/office/drawing/2014/main" id="{7BEE613A-801B-35A4-433E-CFB1F6CA0B0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27315"/>
          <a:stretch/>
        </p:blipFill>
        <p:spPr>
          <a:xfrm>
            <a:off x="4572000" y="0"/>
            <a:ext cx="4572000" cy="4193458"/>
          </a:xfrm>
          <a:prstGeom prst="rect">
            <a:avLst/>
          </a:prstGeom>
        </p:spPr>
      </p:pic>
    </p:spTree>
    <p:extLst>
      <p:ext uri="{BB962C8B-B14F-4D97-AF65-F5344CB8AC3E}">
        <p14:creationId xmlns:p14="http://schemas.microsoft.com/office/powerpoint/2010/main" val="3375722116"/>
      </p:ext>
    </p:extLst>
  </p:cSld>
  <p:clrMapOvr>
    <a:masterClrMapping/>
  </p:clrMapOvr>
</p:sld>
</file>

<file path=ppt/theme/theme1.xml><?xml version="1.0" encoding="utf-8"?>
<a:theme xmlns:a="http://schemas.openxmlformats.org/drawingml/2006/main" name="Office-tema">
  <a:themeElements>
    <a:clrScheme name="Region Västerbotten">
      <a:dk1>
        <a:srgbClr val="000000"/>
      </a:dk1>
      <a:lt1>
        <a:srgbClr val="FFFFFF"/>
      </a:lt1>
      <a:dk2>
        <a:srgbClr val="0050A0"/>
      </a:dk2>
      <a:lt2>
        <a:srgbClr val="FFFFFF"/>
      </a:lt2>
      <a:accent1>
        <a:srgbClr val="0050A0"/>
      </a:accent1>
      <a:accent2>
        <a:srgbClr val="F59076"/>
      </a:accent2>
      <a:accent3>
        <a:srgbClr val="DCE7F6"/>
      </a:accent3>
      <a:accent4>
        <a:srgbClr val="F05933"/>
      </a:accent4>
      <a:accent5>
        <a:srgbClr val="FCDED6"/>
      </a:accent5>
      <a:accent6>
        <a:srgbClr val="80A7D0"/>
      </a:accent6>
      <a:hlink>
        <a:srgbClr val="0050A0"/>
      </a:hlink>
      <a:folHlink>
        <a:srgbClr val="005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V_PPT_mall_16-9-format_v3" id="{660F6E74-CA4C-424B-AEA9-CD71781BECBC}" vid="{7F18CAB2-1552-124D-BF7B-70E44CFB578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EFDA388DAAC8F4FA57FAA24CFDEDA93" ma:contentTypeVersion="20" ma:contentTypeDescription="Skapa ett nytt dokument." ma:contentTypeScope="" ma:versionID="b3b2cce2d3d8b3830c3e97f378a44e74">
  <xsd:schema xmlns:xsd="http://www.w3.org/2001/XMLSchema" xmlns:xs="http://www.w3.org/2001/XMLSchema" xmlns:p="http://schemas.microsoft.com/office/2006/metadata/properties" xmlns:ns2="1b01ace4-9c6f-45f0-8cbc-36d8ad41940d" xmlns:ns3="9d25ef21-69ec-47cc-b82a-3fd5681ec47a" targetNamespace="http://schemas.microsoft.com/office/2006/metadata/properties" ma:root="true" ma:fieldsID="b2a23dba316af69459ec915511c417ca" ns2:_="" ns3:_="">
    <xsd:import namespace="1b01ace4-9c6f-45f0-8cbc-36d8ad41940d"/>
    <xsd:import namespace="9d25ef21-69ec-47cc-b82a-3fd5681ec47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Komment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01ace4-9c6f-45f0-8cbc-36d8ad4194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76f01679-147b-433d-bdef-1970141a7d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Kommentar" ma:index="27" nillable="true" ma:displayName="Kommentar" ma:format="Dropdown" ma:internalName="Kommentar">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25ef21-69ec-47cc-b82a-3fd5681ec47a"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4acc983e-becb-4fd0-8062-25aa2c459f2d}" ma:internalName="TaxCatchAll" ma:showField="CatchAllData" ma:web="9d25ef21-69ec-47cc-b82a-3fd5681ec4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01ace4-9c6f-45f0-8cbc-36d8ad41940d">
      <Terms xmlns="http://schemas.microsoft.com/office/infopath/2007/PartnerControls"/>
    </lcf76f155ced4ddcb4097134ff3c332f>
    <TaxCatchAll xmlns="9d25ef21-69ec-47cc-b82a-3fd5681ec47a" xsi:nil="true"/>
    <Kommentar xmlns="1b01ace4-9c6f-45f0-8cbc-36d8ad41940d" xsi:nil="true"/>
  </documentManagement>
</p:properties>
</file>

<file path=customXml/itemProps1.xml><?xml version="1.0" encoding="utf-8"?>
<ds:datastoreItem xmlns:ds="http://schemas.openxmlformats.org/officeDocument/2006/customXml" ds:itemID="{05EFAB6A-8C00-42E5-B450-797CA6736E09}">
  <ds:schemaRefs>
    <ds:schemaRef ds:uri="http://schemas.microsoft.com/sharepoint/v3/contenttype/forms"/>
  </ds:schemaRefs>
</ds:datastoreItem>
</file>

<file path=customXml/itemProps2.xml><?xml version="1.0" encoding="utf-8"?>
<ds:datastoreItem xmlns:ds="http://schemas.openxmlformats.org/officeDocument/2006/customXml" ds:itemID="{1070EA0D-3F85-4811-A144-378293F14E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01ace4-9c6f-45f0-8cbc-36d8ad41940d"/>
    <ds:schemaRef ds:uri="9d25ef21-69ec-47cc-b82a-3fd5681ec4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46B8EE-B5CA-4E77-A90C-F6A7F93972BF}">
  <ds:schemaRefs>
    <ds:schemaRef ds:uri="http://purl.org/dc/elements/1.1/"/>
    <ds:schemaRef ds:uri="1b01ace4-9c6f-45f0-8cbc-36d8ad41940d"/>
    <ds:schemaRef ds:uri="http://purl.org/dc/dcmitype/"/>
    <ds:schemaRef ds:uri="http://purl.org/dc/terms/"/>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9d25ef21-69ec-47cc-b82a-3fd5681ec47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6176</TotalTime>
  <Words>1219</Words>
  <Application>Microsoft Macintosh PowerPoint</Application>
  <PresentationFormat>Bildspel på skärmen (16:9)</PresentationFormat>
  <Paragraphs>274</Paragraphs>
  <Slides>30</Slides>
  <Notes>30</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30</vt:i4>
      </vt:variant>
    </vt:vector>
  </HeadingPairs>
  <TitlesOfParts>
    <vt:vector size="35" baseType="lpstr">
      <vt:lpstr>宋体</vt:lpstr>
      <vt:lpstr>Arial</vt:lpstr>
      <vt:lpstr>Calibri</vt:lpstr>
      <vt:lpstr>Times New Roman</vt:lpstr>
      <vt:lpstr>Office-tema</vt:lpstr>
      <vt:lpstr>Region Västerbotten</vt:lpstr>
      <vt:lpstr>We gather strength and expertise</vt:lpstr>
      <vt:lpstr>Region Västerbotten's vision</vt:lpstr>
      <vt:lpstr>Region Västerbotten's goals</vt:lpstr>
      <vt:lpstr>Health, care
and development. Sustainable together.</vt:lpstr>
      <vt:lpstr>Västerbotten County</vt:lpstr>
      <vt:lpstr>The region's main mission</vt:lpstr>
      <vt:lpstr>Regional development</vt:lpstr>
      <vt:lpstr>Regional growth</vt:lpstr>
      <vt:lpstr>Public health work</vt:lpstr>
      <vt:lpstr>Healthcare</vt:lpstr>
      <vt:lpstr>1177 – Advice on health and healthcare online</vt:lpstr>
      <vt:lpstr>Health and medical care </vt:lpstr>
      <vt:lpstr>Healthcare centres</vt:lpstr>
      <vt:lpstr>Hospital care in Sweden</vt:lpstr>
      <vt:lpstr>University Hospital of Umeå</vt:lpstr>
      <vt:lpstr>National specialised medical care</vt:lpstr>
      <vt:lpstr>Lycksele hospital</vt:lpstr>
      <vt:lpstr>Skellefteå hospital</vt:lpstr>
      <vt:lpstr>One year of health and medical care</vt:lpstr>
      <vt:lpstr>Public dental care</vt:lpstr>
      <vt:lpstr>Activities for people with physical impairments</vt:lpstr>
      <vt:lpstr>11,000 Employees</vt:lpstr>
      <vt:lpstr>This is how the region is governed</vt:lpstr>
      <vt:lpstr>This is how the region is governed </vt:lpstr>
      <vt:lpstr>Allocation of seats in the Regional Council</vt:lpstr>
      <vt:lpstr>Regional Council</vt:lpstr>
      <vt:lpstr>Political organisation 2023–2026</vt:lpstr>
      <vt:lpstr>Civil service organisation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presentation Region Vasterbotten svenska 2025-06-10</dc:title>
  <dc:subject/>
  <dc:creator>Region Västerbotten</dc:creator>
  <cp:keywords/>
  <dc:description/>
  <cp:lastModifiedBy>Stefan Gillblad</cp:lastModifiedBy>
  <cp:revision>143</cp:revision>
  <cp:lastPrinted>2025-06-09T11:05:41Z</cp:lastPrinted>
  <dcterms:created xsi:type="dcterms:W3CDTF">2018-12-10T07:43:11Z</dcterms:created>
  <dcterms:modified xsi:type="dcterms:W3CDTF">2026-05-08T13:25:19Z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0x010100FEFDA388DAAC8F4FA57FAA24CFDEDA93</vt:lpwstr>
  </property>
  <property fmtid="{D5CDD505-2E9C-101B-9397-08002B2CF9AE}" pid="3" name="MediaServiceImageTags">
    <vt:lpwstr/>
  </property>
</Properties>
</file>